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103"/>
  </p:notesMasterIdLst>
  <p:sldIdLst>
    <p:sldId id="256" r:id="rId2"/>
    <p:sldId id="264" r:id="rId3"/>
    <p:sldId id="477" r:id="rId4"/>
    <p:sldId id="478" r:id="rId5"/>
    <p:sldId id="315" r:id="rId6"/>
    <p:sldId id="479" r:id="rId7"/>
    <p:sldId id="455" r:id="rId8"/>
    <p:sldId id="456" r:id="rId9"/>
    <p:sldId id="457" r:id="rId10"/>
    <p:sldId id="458" r:id="rId11"/>
    <p:sldId id="459" r:id="rId12"/>
    <p:sldId id="460" r:id="rId13"/>
    <p:sldId id="461" r:id="rId14"/>
    <p:sldId id="462" r:id="rId15"/>
    <p:sldId id="398" r:id="rId16"/>
    <p:sldId id="463" r:id="rId17"/>
    <p:sldId id="464" r:id="rId18"/>
    <p:sldId id="465" r:id="rId19"/>
    <p:sldId id="466" r:id="rId20"/>
    <p:sldId id="467" r:id="rId21"/>
    <p:sldId id="468" r:id="rId22"/>
    <p:sldId id="469" r:id="rId23"/>
    <p:sldId id="470" r:id="rId24"/>
    <p:sldId id="471" r:id="rId25"/>
    <p:sldId id="472" r:id="rId26"/>
    <p:sldId id="473" r:id="rId27"/>
    <p:sldId id="474" r:id="rId28"/>
    <p:sldId id="475" r:id="rId29"/>
    <p:sldId id="476" r:id="rId30"/>
    <p:sldId id="451" r:id="rId31"/>
    <p:sldId id="452" r:id="rId32"/>
    <p:sldId id="480" r:id="rId33"/>
    <p:sldId id="482" r:id="rId34"/>
    <p:sldId id="443" r:id="rId35"/>
    <p:sldId id="442" r:id="rId36"/>
    <p:sldId id="409" r:id="rId37"/>
    <p:sldId id="450" r:id="rId38"/>
    <p:sldId id="299" r:id="rId39"/>
    <p:sldId id="298" r:id="rId40"/>
    <p:sldId id="483" r:id="rId41"/>
    <p:sldId id="268" r:id="rId42"/>
    <p:sldId id="300" r:id="rId43"/>
    <p:sldId id="301" r:id="rId44"/>
    <p:sldId id="283" r:id="rId45"/>
    <p:sldId id="444" r:id="rId46"/>
    <p:sldId id="445" r:id="rId47"/>
    <p:sldId id="481" r:id="rId48"/>
    <p:sldId id="484" r:id="rId49"/>
    <p:sldId id="446" r:id="rId50"/>
    <p:sldId id="383" r:id="rId51"/>
    <p:sldId id="388" r:id="rId52"/>
    <p:sldId id="389" r:id="rId53"/>
    <p:sldId id="390" r:id="rId54"/>
    <p:sldId id="391" r:id="rId55"/>
    <p:sldId id="392" r:id="rId56"/>
    <p:sldId id="393" r:id="rId57"/>
    <p:sldId id="447" r:id="rId58"/>
    <p:sldId id="394" r:id="rId59"/>
    <p:sldId id="396" r:id="rId60"/>
    <p:sldId id="395" r:id="rId61"/>
    <p:sldId id="404" r:id="rId62"/>
    <p:sldId id="387" r:id="rId63"/>
    <p:sldId id="397" r:id="rId64"/>
    <p:sldId id="401" r:id="rId65"/>
    <p:sldId id="400" r:id="rId66"/>
    <p:sldId id="402" r:id="rId67"/>
    <p:sldId id="403" r:id="rId68"/>
    <p:sldId id="405" r:id="rId69"/>
    <p:sldId id="406" r:id="rId70"/>
    <p:sldId id="419" r:id="rId71"/>
    <p:sldId id="448" r:id="rId72"/>
    <p:sldId id="408" r:id="rId73"/>
    <p:sldId id="407" r:id="rId74"/>
    <p:sldId id="412" r:id="rId75"/>
    <p:sldId id="413" r:id="rId76"/>
    <p:sldId id="414" r:id="rId77"/>
    <p:sldId id="420" r:id="rId78"/>
    <p:sldId id="421" r:id="rId79"/>
    <p:sldId id="422" r:id="rId80"/>
    <p:sldId id="423" r:id="rId81"/>
    <p:sldId id="424" r:id="rId82"/>
    <p:sldId id="425" r:id="rId83"/>
    <p:sldId id="415" r:id="rId84"/>
    <p:sldId id="417" r:id="rId85"/>
    <p:sldId id="426" r:id="rId86"/>
    <p:sldId id="427" r:id="rId87"/>
    <p:sldId id="428" r:id="rId88"/>
    <p:sldId id="429" r:id="rId89"/>
    <p:sldId id="430" r:id="rId90"/>
    <p:sldId id="431" r:id="rId91"/>
    <p:sldId id="432" r:id="rId92"/>
    <p:sldId id="433" r:id="rId93"/>
    <p:sldId id="434" r:id="rId94"/>
    <p:sldId id="435" r:id="rId95"/>
    <p:sldId id="436" r:id="rId96"/>
    <p:sldId id="437" r:id="rId97"/>
    <p:sldId id="438" r:id="rId98"/>
    <p:sldId id="439" r:id="rId99"/>
    <p:sldId id="440" r:id="rId100"/>
    <p:sldId id="441" r:id="rId101"/>
    <p:sldId id="449" r:id="rId10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4C0DD7-F1CF-4368-81C8-E87A97418579}">
          <p14:sldIdLst>
            <p14:sldId id="256"/>
          </p14:sldIdLst>
        </p14:section>
        <p14:section name="Goals" id="{1DC203D8-8C04-4F3B-815B-A15E3261C9A4}">
          <p14:sldIdLst>
            <p14:sldId id="264"/>
            <p14:sldId id="477"/>
            <p14:sldId id="478"/>
            <p14:sldId id="315"/>
            <p14:sldId id="479"/>
          </p14:sldIdLst>
        </p14:section>
        <p14:section name="Optimizing Translation Speed" id="{DE85D86D-19A2-466A-8CDF-F689E5C8F234}">
          <p14:sldIdLst>
            <p14:sldId id="455"/>
            <p14:sldId id="456"/>
            <p14:sldId id="457"/>
            <p14:sldId id="458"/>
            <p14:sldId id="459"/>
            <p14:sldId id="460"/>
          </p14:sldIdLst>
        </p14:section>
        <p14:section name="Optimizing Table Storage" id="{65EF7EB1-0EA0-41DA-9A60-E66096667607}">
          <p14:sldIdLst>
            <p14:sldId id="461"/>
            <p14:sldId id="462"/>
            <p14:sldId id="398"/>
            <p14:sldId id="463"/>
            <p14:sldId id="464"/>
            <p14:sldId id="465"/>
            <p14:sldId id="466"/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51"/>
            <p14:sldId id="452"/>
            <p14:sldId id="480"/>
            <p14:sldId id="482"/>
          </p14:sldIdLst>
        </p14:section>
        <p14:section name="Modern OS Paging" id="{F81E8C59-56E3-4B47-99CB-D5BDB122F3DD}">
          <p14:sldIdLst>
            <p14:sldId id="443"/>
            <p14:sldId id="442"/>
            <p14:sldId id="409"/>
            <p14:sldId id="450"/>
            <p14:sldId id="299"/>
            <p14:sldId id="298"/>
            <p14:sldId id="483"/>
            <p14:sldId id="268"/>
            <p14:sldId id="300"/>
            <p14:sldId id="301"/>
            <p14:sldId id="283"/>
            <p14:sldId id="444"/>
            <p14:sldId id="445"/>
            <p14:sldId id="481"/>
            <p14:sldId id="484"/>
          </p14:sldIdLst>
        </p14:section>
        <p14:section name="Memory Hierarchy" id="{B55B8E8C-5EAB-4A1E-A4E9-AE5E896E46FA}">
          <p14:sldIdLst>
            <p14:sldId id="446"/>
            <p14:sldId id="383"/>
            <p14:sldId id="388"/>
            <p14:sldId id="389"/>
            <p14:sldId id="390"/>
            <p14:sldId id="391"/>
            <p14:sldId id="392"/>
            <p14:sldId id="393"/>
          </p14:sldIdLst>
        </p14:section>
        <p14:section name="Swapping" id="{E08CFDBA-9188-4A93-9508-25B201D30D7C}">
          <p14:sldIdLst>
            <p14:sldId id="447"/>
            <p14:sldId id="394"/>
            <p14:sldId id="396"/>
            <p14:sldId id="395"/>
            <p14:sldId id="404"/>
            <p14:sldId id="387"/>
            <p14:sldId id="397"/>
            <p14:sldId id="401"/>
            <p14:sldId id="400"/>
            <p14:sldId id="402"/>
            <p14:sldId id="403"/>
            <p14:sldId id="405"/>
            <p14:sldId id="406"/>
            <p14:sldId id="419"/>
          </p14:sldIdLst>
        </p14:section>
        <p14:section name="Page Replacement Policy" id="{8EA2CAAA-5879-46BD-9D8C-E95DDE5DAFEB}">
          <p14:sldIdLst>
            <p14:sldId id="448"/>
            <p14:sldId id="408"/>
            <p14:sldId id="407"/>
            <p14:sldId id="412"/>
            <p14:sldId id="413"/>
            <p14:sldId id="414"/>
            <p14:sldId id="420"/>
            <p14:sldId id="421"/>
            <p14:sldId id="422"/>
            <p14:sldId id="423"/>
            <p14:sldId id="424"/>
            <p14:sldId id="425"/>
            <p14:sldId id="415"/>
            <p14:sldId id="417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</p14:sldIdLst>
        </p14:section>
        <p14:section name="Wrapup" id="{29A7F866-9DA9-446B-8359-CE426CB89C7A}">
          <p14:sldIdLst>
            <p14:sldId id="44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2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9" autoAdjust="0"/>
    <p:restoredTop sz="91433" autoAdjust="0"/>
  </p:normalViewPr>
  <p:slideViewPr>
    <p:cSldViewPr snapToGrid="0">
      <p:cViewPr varScale="1">
        <p:scale>
          <a:sx n="106" d="100"/>
          <a:sy n="106" d="100"/>
        </p:scale>
        <p:origin x="49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ableStyles" Target="tableStyle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1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1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1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1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1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1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1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1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1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1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1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1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1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1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1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1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1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1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1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1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1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1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BF250-3188-4B97-91A0-4CBD75F11794}" type="datetimeFigureOut">
              <a:rPr lang="en-US" smtClean="0"/>
              <a:t>5/17/2022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DC289-C093-4A03-96E3-7FA6F6D9C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1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5e39d93ef4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5e39d93ef4_0_65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g5e39d93ef4_0_659:notes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800" cy="480000"/>
          </a:xfrm>
          <a:prstGeom prst="rect">
            <a:avLst/>
          </a:prstGeom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DC289-C093-4A03-96E3-7FA6F6D9C6F5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320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4E2A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0F8AEA4-90DD-470A-A00C-52C76871BE7D}"/>
              </a:ext>
            </a:extLst>
          </p:cNvPr>
          <p:cNvSpPr/>
          <p:nvPr userDrawn="1"/>
        </p:nvSpPr>
        <p:spPr>
          <a:xfrm>
            <a:off x="607595" y="684106"/>
            <a:ext cx="10972799" cy="5485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NWU PPT Wide Opt 2_Master.jpg">
            <a:extLst>
              <a:ext uri="{FF2B5EF4-FFF2-40B4-BE49-F238E27FC236}">
                <a16:creationId xmlns:a16="http://schemas.microsoft.com/office/drawing/2014/main" id="{D5195E2D-71BD-4DAB-A8EA-C60068318A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641"/>
          <a:stretch/>
        </p:blipFill>
        <p:spPr>
          <a:xfrm>
            <a:off x="0" y="6353298"/>
            <a:ext cx="12192000" cy="504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A78A89-7B53-4AF2-9B97-0D7A0E3C41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595" y="684106"/>
            <a:ext cx="10972799" cy="2286000"/>
          </a:xfrm>
          <a:prstGeom prst="rect">
            <a:avLst/>
          </a:prstGeo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757E7-8A62-4C6A-A11F-B44CFFC7E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595" y="3887894"/>
            <a:ext cx="10972799" cy="1369905"/>
          </a:xfrm>
        </p:spPr>
        <p:txBody>
          <a:bodyPr>
            <a:normAutofit/>
          </a:bodyPr>
          <a:lstStyle>
            <a:lvl1pPr marL="0" indent="0" algn="ctr">
              <a:buNone/>
              <a:defRPr sz="3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52B33-DB5B-406B-8EF8-7F27B15C3E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7595" y="5804324"/>
            <a:ext cx="916405" cy="365125"/>
          </a:xfrm>
        </p:spPr>
        <p:txBody>
          <a:bodyPr/>
          <a:lstStyle/>
          <a:p>
            <a:fld id="{6DA34142-4057-4E41-8FAB-93DD5A2F5272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18BC2-7D03-48DD-8ED3-F2F43C400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1807" y="5806652"/>
            <a:ext cx="3664373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91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1B4F-AD76-4462-AF17-AA9750E0F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C87F7-B5DC-45D6-AC96-43D6899A0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4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6F708-77A7-451E-A87C-DF3B5FA6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82682-8512-4993-8477-88A6B81ECC95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E1449-91D8-4F9D-A105-23A1F43EC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F04F4-7CB4-4D18-91E9-7F025B56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617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1B4F-AD76-4462-AF17-AA9750E0F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C87F7-B5DC-45D6-AC96-43D6899A0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52578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6F708-77A7-451E-A87C-DF3B5FA6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82682-8512-4993-8477-88A6B81ECC95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E1449-91D8-4F9D-A105-23A1F43EC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F04F4-7CB4-4D18-91E9-7F025B56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D6171B2-CD8A-4537-A0B5-CFA0882ED8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1143000"/>
            <a:ext cx="52578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57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EE6D-0807-49F6-8402-F877AEC3A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2EDB09-5A47-4685-A1EE-A5B4DA190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C82BC-EFE8-41E4-A86B-07FC0B1457C3}" type="datetime1">
              <a:rPr lang="en-US" smtClean="0"/>
              <a:t>5/17/2022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5553B9-1067-4918-A0C0-3170E1AA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5B2D71-8C87-4458-AC29-EA2047202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D77160-3215-44CF-B830-0B88FB365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D1D5B-B5C1-4AF0-9BCF-12885203BE3F}" type="datetime1">
              <a:rPr lang="en-US" smtClean="0"/>
              <a:t>5/17/2022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31AD3-C3A1-4F17-AE8A-223019F62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71321F-FC35-406D-934E-9286AA485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841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line">
    <p:bg>
      <p:bgPr>
        <a:solidFill>
          <a:srgbClr val="4E2A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6553EE-3FBA-43B0-83E3-DED9FBF89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00F0348-2F1A-4EE8-8A85-4721B86DEA66}" type="datetime1">
              <a:rPr lang="en-US" smtClean="0"/>
              <a:t>5/17/2022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6DF780-B863-4D17-AD07-08D991518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C2309-BC50-471A-9507-CB2945B5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78C724-3839-4D76-A707-B4C23905D05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11DEA04-1277-494F-991B-E62F01E892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6" y="694143"/>
            <a:ext cx="10972798" cy="5486400"/>
          </a:xfrm>
          <a:solidFill>
            <a:schemeClr val="bg1"/>
          </a:solidFill>
        </p:spPr>
        <p:txBody>
          <a:bodyPr lIns="182880" tIns="182880" rIns="182880" bIns="182880"/>
          <a:lstStyle>
            <a:lvl1pPr>
              <a:spcBef>
                <a:spcPts val="20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84967AA-4B26-426D-8185-065158151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8343"/>
            <a:ext cx="10972798" cy="685800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430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471" y="154984"/>
            <a:ext cx="11639227" cy="8059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3471" y="1084881"/>
            <a:ext cx="5756329" cy="56258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084882"/>
            <a:ext cx="5730498" cy="5625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177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CFB29-59D2-4823-BEFA-2A2FDF148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7595" y="1143000"/>
            <a:ext cx="10972800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448D8-B1FE-4537-8A5B-AEAA01D153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7595" y="6356350"/>
            <a:ext cx="916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F27AB6CE-1AFC-4A94-BDA7-A76098728A1D}" type="datetime1">
              <a:rPr lang="en-US" smtClean="0"/>
              <a:t>5/17/2022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C4873-1315-4883-97DC-8A47AFCAED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356350"/>
            <a:ext cx="3664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DC0E4-58B6-42DF-8BD2-2BB7A3B6E3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68000" y="6356350"/>
            <a:ext cx="9123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778C724-3839-4D76-A707-B4C23905D05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BCB9CD12-280E-4818-853C-F36BB6D68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79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700" r:id="rId3"/>
    <p:sldLayoutId id="2147483696" r:id="rId4"/>
    <p:sldLayoutId id="2147483697" r:id="rId5"/>
    <p:sldLayoutId id="2147483698" r:id="rId6"/>
    <p:sldLayoutId id="2147483701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kkadia.org/drepper/dsohowto.pdf" TargetMode="External"/><Relationship Id="rId2" Type="http://schemas.openxmlformats.org/officeDocument/2006/relationships/hyperlink" Target="https://unix.stackexchange.com/a/11633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B4EB4-B710-4B4C-9E9E-B9B5D5E06A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Lecture 12:</a:t>
            </a:r>
            <a:br>
              <a:rPr lang="en-US" dirty="0"/>
            </a:br>
            <a:r>
              <a:rPr lang="en-US" dirty="0"/>
              <a:t>Virtual </a:t>
            </a:r>
            <a:r>
              <a:rPr lang="en-US"/>
              <a:t>Memory Optimizations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2EFA9-08FA-449E-880F-86912EE7E7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CS343 – Operating Systems</a:t>
            </a:r>
          </a:p>
          <a:p>
            <a:r>
              <a:rPr lang="en-US" dirty="0"/>
              <a:t>Branden Ghena – Spring 2022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49D6F-FCEF-424A-AB8F-0345C4ED880B}"/>
              </a:ext>
            </a:extLst>
          </p:cNvPr>
          <p:cNvSpPr txBox="1"/>
          <p:nvPr/>
        </p:nvSpPr>
        <p:spPr>
          <a:xfrm>
            <a:off x="607595" y="5527563"/>
            <a:ext cx="1097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slides borrowed from:</a:t>
            </a:r>
            <a:br>
              <a:rPr lang="en-US" dirty="0"/>
            </a:br>
            <a:r>
              <a:rPr lang="en-US" dirty="0"/>
              <a:t>Stephen </a:t>
            </a:r>
            <a:r>
              <a:rPr lang="en-US" dirty="0" err="1"/>
              <a:t>Tarzia</a:t>
            </a:r>
            <a:r>
              <a:rPr lang="en-US" dirty="0"/>
              <a:t> (Northwestern), Shivaram Venkataraman (Wisconsin), and UC Berkeley CS162</a:t>
            </a:r>
          </a:p>
        </p:txBody>
      </p:sp>
    </p:spTree>
    <p:extLst>
      <p:ext uri="{BB962C8B-B14F-4D97-AF65-F5344CB8AC3E}">
        <p14:creationId xmlns:p14="http://schemas.microsoft.com/office/powerpoint/2010/main" val="3802196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44EAC1E-E1E0-4A92-B37A-991FBBD52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 translation with TLB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2143F-31BB-40B5-BBFD-A88CF40F9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10</a:t>
            </a:fld>
            <a:endParaRPr lang="en-US"/>
          </a:p>
        </p:txBody>
      </p:sp>
      <p:grpSp>
        <p:nvGrpSpPr>
          <p:cNvPr id="6" name="Google Shape;1561;p48">
            <a:extLst>
              <a:ext uri="{FF2B5EF4-FFF2-40B4-BE49-F238E27FC236}">
                <a16:creationId xmlns:a16="http://schemas.microsoft.com/office/drawing/2014/main" id="{094E2CA0-A4B3-4577-9CC0-E82A98D3E6F6}"/>
              </a:ext>
            </a:extLst>
          </p:cNvPr>
          <p:cNvGrpSpPr/>
          <p:nvPr/>
        </p:nvGrpSpPr>
        <p:grpSpPr>
          <a:xfrm>
            <a:off x="2130029" y="1371918"/>
            <a:ext cx="2788624" cy="1013096"/>
            <a:chOff x="5669280" y="1536700"/>
            <a:chExt cx="2788624" cy="1013096"/>
          </a:xfrm>
        </p:grpSpPr>
        <p:sp>
          <p:nvSpPr>
            <p:cNvPr id="7" name="Google Shape;1562;p48">
              <a:extLst>
                <a:ext uri="{FF2B5EF4-FFF2-40B4-BE49-F238E27FC236}">
                  <a16:creationId xmlns:a16="http://schemas.microsoft.com/office/drawing/2014/main" id="{D0CF1EF0-78DE-4AA5-AAB1-A19961F7C887}"/>
                </a:ext>
              </a:extLst>
            </p:cNvPr>
            <p:cNvSpPr/>
            <p:nvPr/>
          </p:nvSpPr>
          <p:spPr>
            <a:xfrm>
              <a:off x="5669280" y="1644650"/>
              <a:ext cx="330200" cy="190500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563;p48" descr="90%">
              <a:extLst>
                <a:ext uri="{FF2B5EF4-FFF2-40B4-BE49-F238E27FC236}">
                  <a16:creationId xmlns:a16="http://schemas.microsoft.com/office/drawing/2014/main" id="{36D60A9B-D8F6-408C-AFAB-578F4FB47226}"/>
                </a:ext>
              </a:extLst>
            </p:cNvPr>
            <p:cNvSpPr/>
            <p:nvPr/>
          </p:nvSpPr>
          <p:spPr>
            <a:xfrm>
              <a:off x="5669280" y="1947672"/>
              <a:ext cx="330200" cy="190500"/>
            </a:xfrm>
            <a:prstGeom prst="rect">
              <a:avLst/>
            </a:prstGeom>
            <a:solidFill>
              <a:srgbClr val="FFFFFF"/>
            </a:solidFill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564;p48">
              <a:extLst>
                <a:ext uri="{FF2B5EF4-FFF2-40B4-BE49-F238E27FC236}">
                  <a16:creationId xmlns:a16="http://schemas.microsoft.com/office/drawing/2014/main" id="{CC10E8A3-F7A4-476B-8E77-760902523D46}"/>
                </a:ext>
              </a:extLst>
            </p:cNvPr>
            <p:cNvSpPr/>
            <p:nvPr/>
          </p:nvSpPr>
          <p:spPr>
            <a:xfrm>
              <a:off x="5669280" y="2249424"/>
              <a:ext cx="330200" cy="190500"/>
            </a:xfrm>
            <a:prstGeom prst="rect">
              <a:avLst/>
            </a:prstGeom>
            <a:solidFill>
              <a:srgbClr val="FFCC66"/>
            </a:solidFill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565;p48">
              <a:extLst>
                <a:ext uri="{FF2B5EF4-FFF2-40B4-BE49-F238E27FC236}">
                  <a16:creationId xmlns:a16="http://schemas.microsoft.com/office/drawing/2014/main" id="{825B9204-1DD7-4840-911F-1C86D6317A41}"/>
                </a:ext>
              </a:extLst>
            </p:cNvPr>
            <p:cNvSpPr/>
            <p:nvPr/>
          </p:nvSpPr>
          <p:spPr>
            <a:xfrm>
              <a:off x="6019800" y="1536700"/>
              <a:ext cx="2438104" cy="101309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475" tIns="44450" rIns="90475" bIns="444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hardware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hardware or software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software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" name="Google Shape;1566;p48">
            <a:extLst>
              <a:ext uri="{FF2B5EF4-FFF2-40B4-BE49-F238E27FC236}">
                <a16:creationId xmlns:a16="http://schemas.microsoft.com/office/drawing/2014/main" id="{F2EB58A5-57C8-46E1-8A4A-4BAEFAABFBA2}"/>
              </a:ext>
            </a:extLst>
          </p:cNvPr>
          <p:cNvSpPr/>
          <p:nvPr/>
        </p:nvSpPr>
        <p:spPr>
          <a:xfrm>
            <a:off x="5230531" y="1143318"/>
            <a:ext cx="2404568" cy="430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0" rIns="90475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alibri"/>
              <a:buNone/>
            </a:pPr>
            <a:r>
              <a:rPr lang="en-US" sz="28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Virtual Address</a:t>
            </a:r>
            <a:endParaRPr sz="1400" b="0" i="0" u="none" strike="noStrike" cap="none" dirty="0">
              <a:solidFill>
                <a:schemeClr val="accent1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567;p48">
            <a:extLst>
              <a:ext uri="{FF2B5EF4-FFF2-40B4-BE49-F238E27FC236}">
                <a16:creationId xmlns:a16="http://schemas.microsoft.com/office/drawing/2014/main" id="{8B83ECA6-56A3-4DB0-8D97-728B1D42D67B}"/>
              </a:ext>
            </a:extLst>
          </p:cNvPr>
          <p:cNvSpPr/>
          <p:nvPr/>
        </p:nvSpPr>
        <p:spPr>
          <a:xfrm>
            <a:off x="5513310" y="1840427"/>
            <a:ext cx="1828800" cy="787779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TLB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Lookup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568;p48" descr="90%">
            <a:extLst>
              <a:ext uri="{FF2B5EF4-FFF2-40B4-BE49-F238E27FC236}">
                <a16:creationId xmlns:a16="http://schemas.microsoft.com/office/drawing/2014/main" id="{DA34E0CD-BF94-4442-8545-8220EF0752F7}"/>
              </a:ext>
            </a:extLst>
          </p:cNvPr>
          <p:cNvSpPr/>
          <p:nvPr/>
        </p:nvSpPr>
        <p:spPr>
          <a:xfrm>
            <a:off x="3501628" y="3182430"/>
            <a:ext cx="1828800" cy="786383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accent1">
                <a:lumMod val="75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Page Table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“Walk”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569;p48" descr="90%">
            <a:extLst>
              <a:ext uri="{FF2B5EF4-FFF2-40B4-BE49-F238E27FC236}">
                <a16:creationId xmlns:a16="http://schemas.microsoft.com/office/drawing/2014/main" id="{E037FC0F-CFB3-4CBF-AF7F-80D20D97EE24}"/>
              </a:ext>
            </a:extLst>
          </p:cNvPr>
          <p:cNvSpPr/>
          <p:nvPr/>
        </p:nvSpPr>
        <p:spPr>
          <a:xfrm>
            <a:off x="4690350" y="4517453"/>
            <a:ext cx="1463038" cy="786383"/>
          </a:xfrm>
          <a:prstGeom prst="rect">
            <a:avLst/>
          </a:prstGeom>
          <a:solidFill>
            <a:srgbClr val="FFFFFF"/>
          </a:solidFill>
          <a:ln w="25400" cap="flat" cmpd="sng">
            <a:solidFill>
              <a:schemeClr val="accent1">
                <a:lumMod val="75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TLB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70;p48">
            <a:extLst>
              <a:ext uri="{FF2B5EF4-FFF2-40B4-BE49-F238E27FC236}">
                <a16:creationId xmlns:a16="http://schemas.microsoft.com/office/drawing/2014/main" id="{14C9FFF3-468C-436B-B152-8E47C895777B}"/>
              </a:ext>
            </a:extLst>
          </p:cNvPr>
          <p:cNvSpPr/>
          <p:nvPr/>
        </p:nvSpPr>
        <p:spPr>
          <a:xfrm>
            <a:off x="2587230" y="4517453"/>
            <a:ext cx="1828800" cy="786383"/>
          </a:xfrm>
          <a:prstGeom prst="rect">
            <a:avLst/>
          </a:prstGeom>
          <a:solidFill>
            <a:srgbClr val="FFCC66"/>
          </a:solidFill>
          <a:ln w="25400" cap="flat" cmpd="sng">
            <a:solidFill>
              <a:schemeClr val="accent1">
                <a:lumMod val="75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Page Fault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(OS loads page)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571;p48">
            <a:extLst>
              <a:ext uri="{FF2B5EF4-FFF2-40B4-BE49-F238E27FC236}">
                <a16:creationId xmlns:a16="http://schemas.microsoft.com/office/drawing/2014/main" id="{EC26BD89-321C-4B31-861C-71EAA9743FB1}"/>
              </a:ext>
            </a:extLst>
          </p:cNvPr>
          <p:cNvSpPr/>
          <p:nvPr/>
        </p:nvSpPr>
        <p:spPr>
          <a:xfrm>
            <a:off x="7524990" y="3182430"/>
            <a:ext cx="1828800" cy="786383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Protection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Check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572;p48">
            <a:extLst>
              <a:ext uri="{FF2B5EF4-FFF2-40B4-BE49-F238E27FC236}">
                <a16:creationId xmlns:a16="http://schemas.microsoft.com/office/drawing/2014/main" id="{6669873B-38A9-46B5-8D2E-8541DBED3306}"/>
              </a:ext>
            </a:extLst>
          </p:cNvPr>
          <p:cNvSpPr/>
          <p:nvPr/>
        </p:nvSpPr>
        <p:spPr>
          <a:xfrm>
            <a:off x="8713710" y="4517453"/>
            <a:ext cx="1463038" cy="786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2800"/>
              <a:buFont typeface="Calibri"/>
              <a:buNone/>
            </a:pPr>
            <a:r>
              <a:rPr lang="en-US" sz="2800" b="0" i="0" u="none" strike="noStrike" cap="none">
                <a:solidFill>
                  <a:srgbClr val="56127A"/>
                </a:solidFill>
                <a:latin typeface="Calibri"/>
                <a:ea typeface="Calibri"/>
                <a:cs typeface="Calibri"/>
                <a:sym typeface="Calibri"/>
              </a:rPr>
              <a:t>Physical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2800"/>
              <a:buFont typeface="Calibri"/>
              <a:buNone/>
            </a:pPr>
            <a:r>
              <a:rPr lang="en-US" sz="2800" b="0" i="0" u="none" strike="noStrike" cap="none">
                <a:solidFill>
                  <a:srgbClr val="56127A"/>
                </a:solidFill>
                <a:latin typeface="Calibri"/>
                <a:ea typeface="Calibri"/>
                <a:cs typeface="Calibri"/>
                <a:sym typeface="Calibri"/>
              </a:rPr>
              <a:t>Address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" name="Google Shape;1573;p48">
            <a:extLst>
              <a:ext uri="{FF2B5EF4-FFF2-40B4-BE49-F238E27FC236}">
                <a16:creationId xmlns:a16="http://schemas.microsoft.com/office/drawing/2014/main" id="{99AEE985-BC3A-4F96-B96C-F55DBC1D6D2B}"/>
              </a:ext>
            </a:extLst>
          </p:cNvPr>
          <p:cNvCxnSpPr/>
          <p:nvPr/>
        </p:nvCxnSpPr>
        <p:spPr>
          <a:xfrm>
            <a:off x="6427710" y="1522927"/>
            <a:ext cx="0" cy="3175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19" name="Google Shape;1574;p48">
            <a:extLst>
              <a:ext uri="{FF2B5EF4-FFF2-40B4-BE49-F238E27FC236}">
                <a16:creationId xmlns:a16="http://schemas.microsoft.com/office/drawing/2014/main" id="{C312B32C-1141-47E2-A45D-B40C6D4BFC22}"/>
              </a:ext>
            </a:extLst>
          </p:cNvPr>
          <p:cNvSpPr/>
          <p:nvPr/>
        </p:nvSpPr>
        <p:spPr>
          <a:xfrm>
            <a:off x="4305826" y="2560636"/>
            <a:ext cx="1093248" cy="39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TLB Miss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575;p48">
            <a:extLst>
              <a:ext uri="{FF2B5EF4-FFF2-40B4-BE49-F238E27FC236}">
                <a16:creationId xmlns:a16="http://schemas.microsoft.com/office/drawing/2014/main" id="{61678EA4-3156-49A9-8516-11AE2E4F19FF}"/>
              </a:ext>
            </a:extLst>
          </p:cNvPr>
          <p:cNvSpPr/>
          <p:nvPr/>
        </p:nvSpPr>
        <p:spPr>
          <a:xfrm>
            <a:off x="7635101" y="2560636"/>
            <a:ext cx="918522" cy="397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TLB Hit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1576;p48">
            <a:extLst>
              <a:ext uri="{FF2B5EF4-FFF2-40B4-BE49-F238E27FC236}">
                <a16:creationId xmlns:a16="http://schemas.microsoft.com/office/drawing/2014/main" id="{26C9E6DA-8B41-4C18-AC3D-3A23E46BCA35}"/>
              </a:ext>
            </a:extLst>
          </p:cNvPr>
          <p:cNvSpPr/>
          <p:nvPr/>
        </p:nvSpPr>
        <p:spPr>
          <a:xfrm>
            <a:off x="2413509" y="3913950"/>
            <a:ext cx="1093632" cy="582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Page not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in Mem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1577;p48">
            <a:extLst>
              <a:ext uri="{FF2B5EF4-FFF2-40B4-BE49-F238E27FC236}">
                <a16:creationId xmlns:a16="http://schemas.microsoft.com/office/drawing/2014/main" id="{42286011-E724-4221-A0F5-658CECD38D4B}"/>
              </a:ext>
            </a:extLst>
          </p:cNvPr>
          <p:cNvSpPr/>
          <p:nvPr/>
        </p:nvSpPr>
        <p:spPr>
          <a:xfrm>
            <a:off x="6586727" y="3913950"/>
            <a:ext cx="937758" cy="588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Access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Denied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578;p48">
            <a:extLst>
              <a:ext uri="{FF2B5EF4-FFF2-40B4-BE49-F238E27FC236}">
                <a16:creationId xmlns:a16="http://schemas.microsoft.com/office/drawing/2014/main" id="{CBD791F9-0E86-4522-975F-4922472D6589}"/>
              </a:ext>
            </a:extLst>
          </p:cNvPr>
          <p:cNvSpPr/>
          <p:nvPr/>
        </p:nvSpPr>
        <p:spPr>
          <a:xfrm>
            <a:off x="9445230" y="3913950"/>
            <a:ext cx="1222770" cy="588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Access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Permitted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579;p48">
            <a:extLst>
              <a:ext uri="{FF2B5EF4-FFF2-40B4-BE49-F238E27FC236}">
                <a16:creationId xmlns:a16="http://schemas.microsoft.com/office/drawing/2014/main" id="{0F4A2C5B-0FD1-4CDE-A454-6C67EC1C828C}"/>
              </a:ext>
            </a:extLst>
          </p:cNvPr>
          <p:cNvSpPr/>
          <p:nvPr/>
        </p:nvSpPr>
        <p:spPr>
          <a:xfrm>
            <a:off x="6610590" y="4517453"/>
            <a:ext cx="1828800" cy="787779"/>
          </a:xfrm>
          <a:prstGeom prst="rect">
            <a:avLst/>
          </a:prstGeom>
          <a:solidFill>
            <a:srgbClr val="FFCC66"/>
          </a:solidFill>
          <a:ln w="25400" cap="flat" cmpd="sng">
            <a:solidFill>
              <a:schemeClr val="accent1">
                <a:lumMod val="75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Protection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28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Google Shape;1580;p48">
            <a:extLst>
              <a:ext uri="{FF2B5EF4-FFF2-40B4-BE49-F238E27FC236}">
                <a16:creationId xmlns:a16="http://schemas.microsoft.com/office/drawing/2014/main" id="{80440F18-607B-444E-8837-12D7CC09B522}"/>
              </a:ext>
            </a:extLst>
          </p:cNvPr>
          <p:cNvCxnSpPr/>
          <p:nvPr/>
        </p:nvCxnSpPr>
        <p:spPr>
          <a:xfrm>
            <a:off x="7524990" y="5303837"/>
            <a:ext cx="0" cy="274318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26" name="Google Shape;1581;p48">
            <a:extLst>
              <a:ext uri="{FF2B5EF4-FFF2-40B4-BE49-F238E27FC236}">
                <a16:creationId xmlns:a16="http://schemas.microsoft.com/office/drawing/2014/main" id="{3EB0689D-903F-4CB4-8137-4E0EEB628586}"/>
              </a:ext>
            </a:extLst>
          </p:cNvPr>
          <p:cNvSpPr txBox="1"/>
          <p:nvPr/>
        </p:nvSpPr>
        <p:spPr>
          <a:xfrm>
            <a:off x="6610590" y="5486718"/>
            <a:ext cx="1828800" cy="466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SEGFAULT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" name="Google Shape;1582;p48">
            <a:extLst>
              <a:ext uri="{FF2B5EF4-FFF2-40B4-BE49-F238E27FC236}">
                <a16:creationId xmlns:a16="http://schemas.microsoft.com/office/drawing/2014/main" id="{DDAC63DC-8239-44E8-8883-F724670200FB}"/>
              </a:ext>
            </a:extLst>
          </p:cNvPr>
          <p:cNvGrpSpPr/>
          <p:nvPr/>
        </p:nvGrpSpPr>
        <p:grpSpPr>
          <a:xfrm>
            <a:off x="4416028" y="2628209"/>
            <a:ext cx="4023362" cy="545073"/>
            <a:chOff x="2560318" y="2632455"/>
            <a:chExt cx="4023362" cy="545073"/>
          </a:xfrm>
        </p:grpSpPr>
        <p:cxnSp>
          <p:nvCxnSpPr>
            <p:cNvPr id="28" name="Google Shape;1583;p48">
              <a:extLst>
                <a:ext uri="{FF2B5EF4-FFF2-40B4-BE49-F238E27FC236}">
                  <a16:creationId xmlns:a16="http://schemas.microsoft.com/office/drawing/2014/main" id="{A58597F6-61CD-4989-B8A6-837FB9D6A36D}"/>
                </a:ext>
              </a:extLst>
            </p:cNvPr>
            <p:cNvCxnSpPr/>
            <p:nvPr/>
          </p:nvCxnSpPr>
          <p:spPr>
            <a:xfrm>
              <a:off x="4572000" y="2632455"/>
              <a:ext cx="0" cy="274318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1584;p48">
              <a:extLst>
                <a:ext uri="{FF2B5EF4-FFF2-40B4-BE49-F238E27FC236}">
                  <a16:creationId xmlns:a16="http://schemas.microsoft.com/office/drawing/2014/main" id="{B1A9D029-28CE-46EE-AFAB-1DD23A7910A4}"/>
                </a:ext>
              </a:extLst>
            </p:cNvPr>
            <p:cNvCxnSpPr/>
            <p:nvPr/>
          </p:nvCxnSpPr>
          <p:spPr>
            <a:xfrm>
              <a:off x="4572000" y="2903210"/>
              <a:ext cx="2011680" cy="274318"/>
            </a:xfrm>
            <a:prstGeom prst="bentConnector3">
              <a:avLst>
                <a:gd name="adj1" fmla="val 99975"/>
              </a:avLst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lg" len="lg"/>
            </a:ln>
          </p:spPr>
        </p:cxnSp>
        <p:cxnSp>
          <p:nvCxnSpPr>
            <p:cNvPr id="30" name="Google Shape;1585;p48">
              <a:extLst>
                <a:ext uri="{FF2B5EF4-FFF2-40B4-BE49-F238E27FC236}">
                  <a16:creationId xmlns:a16="http://schemas.microsoft.com/office/drawing/2014/main" id="{70C9376D-5B24-499E-AFE2-6539E2CF0C8E}"/>
                </a:ext>
              </a:extLst>
            </p:cNvPr>
            <p:cNvCxnSpPr/>
            <p:nvPr/>
          </p:nvCxnSpPr>
          <p:spPr>
            <a:xfrm flipH="1">
              <a:off x="2560318" y="2903210"/>
              <a:ext cx="2011680" cy="274318"/>
            </a:xfrm>
            <a:prstGeom prst="bentConnector3">
              <a:avLst>
                <a:gd name="adj1" fmla="val 99975"/>
              </a:avLst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lg" len="lg"/>
            </a:ln>
          </p:spPr>
        </p:cxnSp>
      </p:grpSp>
      <p:sp>
        <p:nvSpPr>
          <p:cNvPr id="31" name="Google Shape;1586;p48">
            <a:extLst>
              <a:ext uri="{FF2B5EF4-FFF2-40B4-BE49-F238E27FC236}">
                <a16:creationId xmlns:a16="http://schemas.microsoft.com/office/drawing/2014/main" id="{433757BB-04F1-464B-AE24-467E90836761}"/>
              </a:ext>
            </a:extLst>
          </p:cNvPr>
          <p:cNvSpPr/>
          <p:nvPr/>
        </p:nvSpPr>
        <p:spPr>
          <a:xfrm>
            <a:off x="5420860" y="3913950"/>
            <a:ext cx="987449" cy="588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Page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Calibri"/>
              <a:buNone/>
            </a:pPr>
            <a:r>
              <a:rPr lang="en-US" sz="2000" b="0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in Mem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" name="Google Shape;1587;p48">
            <a:extLst>
              <a:ext uri="{FF2B5EF4-FFF2-40B4-BE49-F238E27FC236}">
                <a16:creationId xmlns:a16="http://schemas.microsoft.com/office/drawing/2014/main" id="{2A3F873E-C1FF-44BD-8948-5840453AA98D}"/>
              </a:ext>
            </a:extLst>
          </p:cNvPr>
          <p:cNvGrpSpPr/>
          <p:nvPr/>
        </p:nvGrpSpPr>
        <p:grpSpPr>
          <a:xfrm>
            <a:off x="3501628" y="3968814"/>
            <a:ext cx="1920240" cy="548638"/>
            <a:chOff x="1645918" y="3973060"/>
            <a:chExt cx="1920240" cy="548638"/>
          </a:xfrm>
        </p:grpSpPr>
        <p:cxnSp>
          <p:nvCxnSpPr>
            <p:cNvPr id="33" name="Google Shape;1588;p48">
              <a:extLst>
                <a:ext uri="{FF2B5EF4-FFF2-40B4-BE49-F238E27FC236}">
                  <a16:creationId xmlns:a16="http://schemas.microsoft.com/office/drawing/2014/main" id="{6D5DBD6F-1ED0-4441-AD45-8213EFD08A6B}"/>
                </a:ext>
              </a:extLst>
            </p:cNvPr>
            <p:cNvCxnSpPr/>
            <p:nvPr/>
          </p:nvCxnSpPr>
          <p:spPr>
            <a:xfrm>
              <a:off x="2560318" y="3973060"/>
              <a:ext cx="0" cy="274318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" name="Google Shape;1589;p48">
              <a:extLst>
                <a:ext uri="{FF2B5EF4-FFF2-40B4-BE49-F238E27FC236}">
                  <a16:creationId xmlns:a16="http://schemas.microsoft.com/office/drawing/2014/main" id="{DCAB704F-1486-4D60-A3D3-6BD8F62D8336}"/>
                </a:ext>
              </a:extLst>
            </p:cNvPr>
            <p:cNvCxnSpPr/>
            <p:nvPr/>
          </p:nvCxnSpPr>
          <p:spPr>
            <a:xfrm flipH="1">
              <a:off x="1645918" y="4247380"/>
              <a:ext cx="914400" cy="274318"/>
            </a:xfrm>
            <a:prstGeom prst="bentConnector3">
              <a:avLst>
                <a:gd name="adj1" fmla="val 99975"/>
              </a:avLst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lg" len="lg"/>
            </a:ln>
          </p:spPr>
        </p:cxnSp>
        <p:cxnSp>
          <p:nvCxnSpPr>
            <p:cNvPr id="35" name="Google Shape;1590;p48">
              <a:extLst>
                <a:ext uri="{FF2B5EF4-FFF2-40B4-BE49-F238E27FC236}">
                  <a16:creationId xmlns:a16="http://schemas.microsoft.com/office/drawing/2014/main" id="{63B479FD-0D87-4850-A78C-8E9A23B8C272}"/>
                </a:ext>
              </a:extLst>
            </p:cNvPr>
            <p:cNvCxnSpPr/>
            <p:nvPr/>
          </p:nvCxnSpPr>
          <p:spPr>
            <a:xfrm>
              <a:off x="2560318" y="4247380"/>
              <a:ext cx="1005840" cy="274318"/>
            </a:xfrm>
            <a:prstGeom prst="bentConnector3">
              <a:avLst>
                <a:gd name="adj1" fmla="val 99975"/>
              </a:avLst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lg" len="lg"/>
            </a:ln>
          </p:spPr>
        </p:cxnSp>
      </p:grpSp>
      <p:grpSp>
        <p:nvGrpSpPr>
          <p:cNvPr id="36" name="Google Shape;1591;p48">
            <a:extLst>
              <a:ext uri="{FF2B5EF4-FFF2-40B4-BE49-F238E27FC236}">
                <a16:creationId xmlns:a16="http://schemas.microsoft.com/office/drawing/2014/main" id="{DC0B0A32-DB50-4874-83B5-D873448071B0}"/>
              </a:ext>
            </a:extLst>
          </p:cNvPr>
          <p:cNvGrpSpPr/>
          <p:nvPr/>
        </p:nvGrpSpPr>
        <p:grpSpPr>
          <a:xfrm>
            <a:off x="7524988" y="3968814"/>
            <a:ext cx="1920240" cy="548638"/>
            <a:chOff x="5669278" y="3973060"/>
            <a:chExt cx="1920240" cy="548638"/>
          </a:xfrm>
        </p:grpSpPr>
        <p:cxnSp>
          <p:nvCxnSpPr>
            <p:cNvPr id="37" name="Google Shape;1592;p48">
              <a:extLst>
                <a:ext uri="{FF2B5EF4-FFF2-40B4-BE49-F238E27FC236}">
                  <a16:creationId xmlns:a16="http://schemas.microsoft.com/office/drawing/2014/main" id="{9A87A662-5F1C-4A13-996C-145034E5C48D}"/>
                </a:ext>
              </a:extLst>
            </p:cNvPr>
            <p:cNvCxnSpPr/>
            <p:nvPr/>
          </p:nvCxnSpPr>
          <p:spPr>
            <a:xfrm>
              <a:off x="6584689" y="3973060"/>
              <a:ext cx="0" cy="274318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" name="Google Shape;1593;p48">
              <a:extLst>
                <a:ext uri="{FF2B5EF4-FFF2-40B4-BE49-F238E27FC236}">
                  <a16:creationId xmlns:a16="http://schemas.microsoft.com/office/drawing/2014/main" id="{351C7A75-E0F6-4921-BC3A-8BD402811A24}"/>
                </a:ext>
              </a:extLst>
            </p:cNvPr>
            <p:cNvCxnSpPr/>
            <p:nvPr/>
          </p:nvCxnSpPr>
          <p:spPr>
            <a:xfrm flipH="1">
              <a:off x="5669278" y="4247380"/>
              <a:ext cx="914400" cy="274318"/>
            </a:xfrm>
            <a:prstGeom prst="bentConnector3">
              <a:avLst>
                <a:gd name="adj1" fmla="val 99975"/>
              </a:avLst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lg" len="lg"/>
            </a:ln>
          </p:spPr>
        </p:cxnSp>
        <p:cxnSp>
          <p:nvCxnSpPr>
            <p:cNvPr id="39" name="Google Shape;1594;p48">
              <a:extLst>
                <a:ext uri="{FF2B5EF4-FFF2-40B4-BE49-F238E27FC236}">
                  <a16:creationId xmlns:a16="http://schemas.microsoft.com/office/drawing/2014/main" id="{0C99845F-934A-40B4-8253-F0F0F1538F84}"/>
                </a:ext>
              </a:extLst>
            </p:cNvPr>
            <p:cNvCxnSpPr/>
            <p:nvPr/>
          </p:nvCxnSpPr>
          <p:spPr>
            <a:xfrm>
              <a:off x="6583678" y="4247380"/>
              <a:ext cx="1005840" cy="274318"/>
            </a:xfrm>
            <a:prstGeom prst="bentConnector3">
              <a:avLst>
                <a:gd name="adj1" fmla="val 99975"/>
              </a:avLst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lg" len="lg"/>
            </a:ln>
          </p:spPr>
        </p:cxnSp>
      </p:grpSp>
      <p:sp>
        <p:nvSpPr>
          <p:cNvPr id="40" name="Google Shape;1595;p48">
            <a:extLst>
              <a:ext uri="{FF2B5EF4-FFF2-40B4-BE49-F238E27FC236}">
                <a16:creationId xmlns:a16="http://schemas.microsoft.com/office/drawing/2014/main" id="{49EC0458-4ED5-4B33-9C25-315AA5158237}"/>
              </a:ext>
            </a:extLst>
          </p:cNvPr>
          <p:cNvSpPr txBox="1"/>
          <p:nvPr/>
        </p:nvSpPr>
        <p:spPr>
          <a:xfrm>
            <a:off x="8530830" y="5486718"/>
            <a:ext cx="1828800" cy="461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 cache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" name="Google Shape;1596;p48">
            <a:extLst>
              <a:ext uri="{FF2B5EF4-FFF2-40B4-BE49-F238E27FC236}">
                <a16:creationId xmlns:a16="http://schemas.microsoft.com/office/drawing/2014/main" id="{3B9F40EB-E761-4E95-90E8-E515BD1CC49A}"/>
              </a:ext>
            </a:extLst>
          </p:cNvPr>
          <p:cNvCxnSpPr/>
          <p:nvPr/>
        </p:nvCxnSpPr>
        <p:spPr>
          <a:xfrm>
            <a:off x="9445230" y="5303837"/>
            <a:ext cx="0" cy="274318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triangle" w="lg" len="lg"/>
          </a:ln>
        </p:spPr>
      </p:cxnSp>
      <p:cxnSp>
        <p:nvCxnSpPr>
          <p:cNvPr id="42" name="Google Shape;1597;p48">
            <a:extLst>
              <a:ext uri="{FF2B5EF4-FFF2-40B4-BE49-F238E27FC236}">
                <a16:creationId xmlns:a16="http://schemas.microsoft.com/office/drawing/2014/main" id="{5D368B38-944E-434B-83BF-D9BD683B2A92}"/>
              </a:ext>
            </a:extLst>
          </p:cNvPr>
          <p:cNvCxnSpPr/>
          <p:nvPr/>
        </p:nvCxnSpPr>
        <p:spPr>
          <a:xfrm>
            <a:off x="3501628" y="5303837"/>
            <a:ext cx="0" cy="274318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triangle" w="lg" len="lg"/>
          </a:ln>
        </p:spPr>
      </p:cxnSp>
      <p:cxnSp>
        <p:nvCxnSpPr>
          <p:cNvPr id="43" name="Google Shape;1598;p48">
            <a:extLst>
              <a:ext uri="{FF2B5EF4-FFF2-40B4-BE49-F238E27FC236}">
                <a16:creationId xmlns:a16="http://schemas.microsoft.com/office/drawing/2014/main" id="{7C3B5C90-21C5-475D-A8AE-72773B328998}"/>
              </a:ext>
            </a:extLst>
          </p:cNvPr>
          <p:cNvCxnSpPr/>
          <p:nvPr/>
        </p:nvCxnSpPr>
        <p:spPr>
          <a:xfrm>
            <a:off x="5421870" y="5303837"/>
            <a:ext cx="0" cy="274318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44" name="Google Shape;1599;p48">
            <a:extLst>
              <a:ext uri="{FF2B5EF4-FFF2-40B4-BE49-F238E27FC236}">
                <a16:creationId xmlns:a16="http://schemas.microsoft.com/office/drawing/2014/main" id="{0C847CB3-AE27-4D78-827B-BC62A9147D91}"/>
              </a:ext>
            </a:extLst>
          </p:cNvPr>
          <p:cNvSpPr txBox="1"/>
          <p:nvPr/>
        </p:nvSpPr>
        <p:spPr>
          <a:xfrm>
            <a:off x="2587230" y="5486718"/>
            <a:ext cx="1828800" cy="461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 in Disk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1600;p48">
            <a:extLst>
              <a:ext uri="{FF2B5EF4-FFF2-40B4-BE49-F238E27FC236}">
                <a16:creationId xmlns:a16="http://schemas.microsoft.com/office/drawing/2014/main" id="{F3B417CB-EB12-4819-ACF3-2481C400DE4F}"/>
              </a:ext>
            </a:extLst>
          </p:cNvPr>
          <p:cNvSpPr txBox="1"/>
          <p:nvPr/>
        </p:nvSpPr>
        <p:spPr>
          <a:xfrm>
            <a:off x="4502952" y="5486718"/>
            <a:ext cx="1828800" cy="461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 in Mem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" name="Google Shape;1603;p48">
            <a:extLst>
              <a:ext uri="{FF2B5EF4-FFF2-40B4-BE49-F238E27FC236}">
                <a16:creationId xmlns:a16="http://schemas.microsoft.com/office/drawing/2014/main" id="{73E75F14-5692-407E-884D-04984DE0B973}"/>
              </a:ext>
            </a:extLst>
          </p:cNvPr>
          <p:cNvGrpSpPr/>
          <p:nvPr/>
        </p:nvGrpSpPr>
        <p:grpSpPr>
          <a:xfrm>
            <a:off x="3501628" y="3576257"/>
            <a:ext cx="4022857" cy="2551175"/>
            <a:chOff x="1645918" y="3804539"/>
            <a:chExt cx="4022857" cy="2551175"/>
          </a:xfrm>
        </p:grpSpPr>
        <p:cxnSp>
          <p:nvCxnSpPr>
            <p:cNvPr id="47" name="Google Shape;1604;p48">
              <a:extLst>
                <a:ext uri="{FF2B5EF4-FFF2-40B4-BE49-F238E27FC236}">
                  <a16:creationId xmlns:a16="http://schemas.microsoft.com/office/drawing/2014/main" id="{306F20C3-CEEB-4CE2-A9E2-92A4D160FC1C}"/>
                </a:ext>
              </a:extLst>
            </p:cNvPr>
            <p:cNvCxnSpPr/>
            <p:nvPr/>
          </p:nvCxnSpPr>
          <p:spPr>
            <a:xfrm>
              <a:off x="1645918" y="6080760"/>
              <a:ext cx="0" cy="274318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8" name="Google Shape;1605;p48">
              <a:extLst>
                <a:ext uri="{FF2B5EF4-FFF2-40B4-BE49-F238E27FC236}">
                  <a16:creationId xmlns:a16="http://schemas.microsoft.com/office/drawing/2014/main" id="{7B968AB8-14CF-47BE-BCDA-B7F5A897577C}"/>
                </a:ext>
              </a:extLst>
            </p:cNvPr>
            <p:cNvCxnSpPr/>
            <p:nvPr/>
          </p:nvCxnSpPr>
          <p:spPr>
            <a:xfrm>
              <a:off x="3566160" y="6080760"/>
              <a:ext cx="0" cy="274318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9" name="Google Shape;1606;p48">
              <a:extLst>
                <a:ext uri="{FF2B5EF4-FFF2-40B4-BE49-F238E27FC236}">
                  <a16:creationId xmlns:a16="http://schemas.microsoft.com/office/drawing/2014/main" id="{CF58510D-D832-4BBB-9135-279391823068}"/>
                </a:ext>
              </a:extLst>
            </p:cNvPr>
            <p:cNvCxnSpPr/>
            <p:nvPr/>
          </p:nvCxnSpPr>
          <p:spPr>
            <a:xfrm rot="-5400000">
              <a:off x="3844548" y="4531487"/>
              <a:ext cx="2551175" cy="1097279"/>
            </a:xfrm>
            <a:prstGeom prst="bentConnector2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triangle" w="lg" len="lg"/>
            </a:ln>
          </p:spPr>
        </p:cxnSp>
        <p:cxnSp>
          <p:nvCxnSpPr>
            <p:cNvPr id="50" name="Google Shape;1607;p48">
              <a:extLst>
                <a:ext uri="{FF2B5EF4-FFF2-40B4-BE49-F238E27FC236}">
                  <a16:creationId xmlns:a16="http://schemas.microsoft.com/office/drawing/2014/main" id="{1A083981-84F7-4192-B650-B5901986D235}"/>
                </a:ext>
              </a:extLst>
            </p:cNvPr>
            <p:cNvCxnSpPr/>
            <p:nvPr/>
          </p:nvCxnSpPr>
          <p:spPr>
            <a:xfrm>
              <a:off x="1645918" y="6355080"/>
              <a:ext cx="2926081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  <p:extLst>
      <p:ext uri="{BB962C8B-B14F-4D97-AF65-F5344CB8AC3E}">
        <p14:creationId xmlns:p14="http://schemas.microsoft.com/office/powerpoint/2010/main" val="324246178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42D99-6FB6-44FA-80E1-0D0E6518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clock algorithm evictions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983B6-A621-4878-893A-D07BEF6AB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11355805" cy="5029200"/>
          </a:xfrm>
        </p:spPr>
        <p:txBody>
          <a:bodyPr/>
          <a:lstStyle/>
          <a:p>
            <a:r>
              <a:rPr lang="en-US" dirty="0"/>
              <a:t>Keep track of number of times a page re-enters memory (Clock-PRO)</a:t>
            </a:r>
          </a:p>
          <a:p>
            <a:pPr lvl="1"/>
            <a:r>
              <a:rPr lang="en-US" dirty="0"/>
              <a:t>Give eviction preference to pages that haven’t been brought back a bunch</a:t>
            </a:r>
          </a:p>
          <a:p>
            <a:pPr lvl="1"/>
            <a:r>
              <a:rPr lang="en-US" dirty="0"/>
              <a:t>Bringing it back implies it was important, even if it was old</a:t>
            </a:r>
          </a:p>
          <a:p>
            <a:pPr lvl="1"/>
            <a:endParaRPr lang="en-US" dirty="0"/>
          </a:p>
          <a:p>
            <a:r>
              <a:rPr lang="en-US" dirty="0"/>
              <a:t>Keep track of which pages are dirty</a:t>
            </a:r>
          </a:p>
          <a:p>
            <a:pPr lvl="1"/>
            <a:r>
              <a:rPr lang="en-US" dirty="0"/>
              <a:t>Give eviction preference to clean pages (also to read-only pages)</a:t>
            </a:r>
          </a:p>
          <a:p>
            <a:pPr lvl="1"/>
            <a:r>
              <a:rPr lang="en-US" dirty="0"/>
              <a:t>Means no write to disk is necessary!</a:t>
            </a:r>
          </a:p>
          <a:p>
            <a:pPr lvl="1"/>
            <a:endParaRPr lang="en-US" dirty="0"/>
          </a:p>
          <a:p>
            <a:r>
              <a:rPr lang="en-US" dirty="0"/>
              <a:t>Evict several pages at once each time it is required</a:t>
            </a:r>
          </a:p>
          <a:p>
            <a:pPr lvl="1"/>
            <a:r>
              <a:rPr lang="en-US" dirty="0"/>
              <a:t>Find first N with accessed bit of zero</a:t>
            </a:r>
          </a:p>
          <a:p>
            <a:pPr lvl="1"/>
            <a:r>
              <a:rPr lang="en-US" dirty="0"/>
              <a:t>Takes advantage of disk I/O properties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40B1C-4103-4925-AFC9-821270993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41630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101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Paging in modern OS</a:t>
            </a:r>
          </a:p>
          <a:p>
            <a:endParaRPr lang="en-US" dirty="0"/>
          </a:p>
          <a:p>
            <a:r>
              <a:rPr lang="en-US" dirty="0"/>
              <a:t>Memory Hierarchy</a:t>
            </a:r>
          </a:p>
          <a:p>
            <a:endParaRPr lang="en-US" dirty="0"/>
          </a:p>
          <a:p>
            <a:r>
              <a:rPr lang="en-US" dirty="0"/>
              <a:t>Swapping</a:t>
            </a:r>
          </a:p>
          <a:p>
            <a:pPr lvl="1"/>
            <a:r>
              <a:rPr lang="en-US" dirty="0"/>
              <a:t>Page Replacement Policies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275794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46931-8D92-4CCF-9107-A68525BA4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switches with a TLB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8BCFF-10C2-4239-825D-EA1983096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process must only access its own page table entries in the TLB!</a:t>
            </a:r>
          </a:p>
          <a:p>
            <a:pPr lvl="1"/>
            <a:r>
              <a:rPr lang="en-US" dirty="0"/>
              <a:t>Otherwise, the mapping is wrong, and it accesses another process…</a:t>
            </a:r>
          </a:p>
          <a:p>
            <a:pPr lvl="1"/>
            <a:r>
              <a:rPr lang="en-US" dirty="0"/>
              <a:t>OS needs to manage the TLB</a:t>
            </a:r>
          </a:p>
          <a:p>
            <a:endParaRPr lang="en-US" dirty="0"/>
          </a:p>
          <a:p>
            <a:r>
              <a:rPr lang="en-US" dirty="0"/>
              <a:t>Option 1: Flush TLB on each context switch</a:t>
            </a:r>
          </a:p>
          <a:p>
            <a:pPr lvl="1"/>
            <a:r>
              <a:rPr lang="en-US" dirty="0"/>
              <a:t>Costly to lose recently cached translations</a:t>
            </a:r>
          </a:p>
          <a:p>
            <a:pPr lvl="1"/>
            <a:endParaRPr lang="en-US" dirty="0"/>
          </a:p>
          <a:p>
            <a:r>
              <a:rPr lang="en-US" dirty="0"/>
              <a:t>Option 2: Track with process each entry corresponds to</a:t>
            </a:r>
          </a:p>
          <a:p>
            <a:pPr lvl="1"/>
            <a:r>
              <a:rPr lang="en-US" dirty="0"/>
              <a:t>x86-64 Process Context Identifiers (12-bit -&gt; 4096 different processes)</a:t>
            </a:r>
          </a:p>
          <a:p>
            <a:pPr lvl="2"/>
            <a:r>
              <a:rPr lang="en-US" dirty="0"/>
              <a:t>Extra state for the OS to manage if it has more processes than that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D2C8CA-7499-42EB-8341-C34CE2236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18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DB8C6-49F5-4A33-8F53-1AA585403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controlled TLBs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C04DA-C7F1-4EE7-B391-97DF75812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Some RISC CPUs have a software-managed TLB</a:t>
            </a:r>
          </a:p>
          <a:p>
            <a:pPr lvl="1"/>
            <a:r>
              <a:rPr lang="en-US" dirty="0"/>
              <a:t>TLB still used for translation, but a miss causes a fault for OS to handle</a:t>
            </a:r>
          </a:p>
          <a:p>
            <a:pPr lvl="2"/>
            <a:r>
              <a:rPr lang="en-US" dirty="0"/>
              <a:t>OS looks in page table for proper entry</a:t>
            </a:r>
          </a:p>
          <a:p>
            <a:pPr lvl="2"/>
            <a:r>
              <a:rPr lang="en-US" dirty="0"/>
              <a:t>OS evicts an existing entry from TLB</a:t>
            </a:r>
          </a:p>
          <a:p>
            <a:pPr lvl="2"/>
            <a:r>
              <a:rPr lang="en-US" dirty="0"/>
              <a:t>OS inserts correct entry into TLB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Special instruction allows OS to write to TLB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Hardware is simpler and OS has control over the TLB functionality</a:t>
            </a:r>
          </a:p>
          <a:p>
            <a:pPr lvl="2"/>
            <a:r>
              <a:rPr lang="en-US" dirty="0"/>
              <a:t>Can prefetch page table entries it thinks might be important</a:t>
            </a:r>
          </a:p>
          <a:p>
            <a:pPr lvl="2"/>
            <a:r>
              <a:rPr lang="en-US" dirty="0"/>
              <a:t>Can flush entries relevant to other processes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TLB misses take longer to complete, however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CA20E-24F9-4ADC-AA27-9F41A06F0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600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…continued from last lecture</a:t>
            </a:r>
          </a:p>
          <a:p>
            <a:endParaRPr lang="en-US" sz="3200" b="1" dirty="0"/>
          </a:p>
          <a:p>
            <a:r>
              <a:rPr lang="en-US" sz="3200" b="1" dirty="0"/>
              <a:t>Paging improvements</a:t>
            </a:r>
          </a:p>
          <a:p>
            <a:pPr lvl="1"/>
            <a:r>
              <a:rPr lang="en-US" sz="2800" dirty="0"/>
              <a:t>Improving translation speed</a:t>
            </a:r>
          </a:p>
          <a:p>
            <a:pPr lvl="1"/>
            <a:r>
              <a:rPr lang="en-US" sz="2800" b="1" dirty="0"/>
              <a:t>Improving table storage size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816078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AEBFC-3E20-46CB-A520-84175B155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Paging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314B0-4111-4589-84E1-3820EA8DC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Page tables are slow to access</a:t>
            </a:r>
          </a:p>
          <a:p>
            <a:pPr lvl="1"/>
            <a:r>
              <a:rPr lang="en-US" dirty="0"/>
              <a:t>Memory access for page table before any other memory access</a:t>
            </a:r>
          </a:p>
          <a:p>
            <a:pPr lvl="1"/>
            <a:r>
              <a:rPr lang="en-US" dirty="0"/>
              <a:t>TLB can speed this up considerably for common execution</a:t>
            </a:r>
          </a:p>
          <a:p>
            <a:pPr lvl="2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Page tables require a lot of storage space</a:t>
            </a:r>
          </a:p>
          <a:p>
            <a:pPr lvl="1"/>
            <a:r>
              <a:rPr lang="en-US" dirty="0"/>
              <a:t>Mapping must exist for each virtual page, even if unused</a:t>
            </a:r>
          </a:p>
          <a:p>
            <a:pPr lvl="1"/>
            <a:r>
              <a:rPr lang="en-US" dirty="0"/>
              <a:t>Becomes a serious issue on 64-bit systems</a:t>
            </a:r>
          </a:p>
          <a:p>
            <a:pPr lvl="2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19317-A1C9-4CE3-9060-E8787CAA3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607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CF86D3-49BD-4286-A712-7F53048A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page tables take so much storage space?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340331-C325-405C-986D-F7131966F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10811737" cy="5029200"/>
          </a:xfrm>
        </p:spPr>
        <p:txBody>
          <a:bodyPr>
            <a:normAutofit/>
          </a:bodyPr>
          <a:lstStyle/>
          <a:p>
            <a:r>
              <a:rPr lang="en-US" dirty="0"/>
              <a:t>For every virtual page,</a:t>
            </a:r>
            <a:br>
              <a:rPr lang="en-US" dirty="0"/>
            </a:br>
            <a:r>
              <a:rPr lang="en-US" dirty="0"/>
              <a:t>there must exist an entry</a:t>
            </a:r>
            <a:br>
              <a:rPr lang="en-US" dirty="0"/>
            </a:br>
            <a:r>
              <a:rPr lang="en-US" dirty="0"/>
              <a:t>in the page table</a:t>
            </a:r>
          </a:p>
          <a:p>
            <a:pPr lvl="1"/>
            <a:r>
              <a:rPr lang="en-US" dirty="0"/>
              <a:t>Even though most virtual</a:t>
            </a:r>
            <a:br>
              <a:rPr lang="en-US" dirty="0"/>
            </a:br>
            <a:r>
              <a:rPr lang="en-US" dirty="0"/>
              <a:t>addresses aren’t used!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32-bit address space with 4 kB pages -&gt; 1 million entries</a:t>
            </a:r>
          </a:p>
          <a:p>
            <a:pPr lvl="1"/>
            <a:r>
              <a:rPr lang="en-US" dirty="0"/>
              <a:t>At least 8 MB of storage</a:t>
            </a:r>
          </a:p>
          <a:p>
            <a:pPr lvl="1"/>
            <a:r>
              <a:rPr lang="en-US" dirty="0"/>
              <a:t>64-bit address space would require 36 exabytes of page table storage…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01FD8F-43CC-45FB-AE69-1963442DB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DB7CCB-B982-4AB5-BC98-8BD12C9CC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5269" y="914400"/>
            <a:ext cx="6354062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063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9E0BC-4EC0-4FF1-9184-D14B856C0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5910771" cy="5029200"/>
          </a:xfrm>
        </p:spPr>
        <p:txBody>
          <a:bodyPr/>
          <a:lstStyle/>
          <a:p>
            <a:r>
              <a:rPr lang="en-US" dirty="0"/>
              <a:t>How do we eliminate extraneous entries from the page tables?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4C60A3-AF2E-4A58-8FFA-7F940CE2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Create multiple page tables, each with useful mappings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ADE6A-BD10-4FF3-9BCB-F3671F372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34" name="Table 34">
            <a:extLst>
              <a:ext uri="{FF2B5EF4-FFF2-40B4-BE49-F238E27FC236}">
                <a16:creationId xmlns:a16="http://schemas.microsoft.com/office/drawing/2014/main" id="{E8E07072-E0A7-4605-A0C8-D03C3CAE5DB7}"/>
              </a:ext>
            </a:extLst>
          </p:cNvPr>
          <p:cNvGraphicFramePr>
            <a:graphicFrameLocks noGrp="1"/>
          </p:cNvGraphicFramePr>
          <p:nvPr/>
        </p:nvGraphicFramePr>
        <p:xfrm>
          <a:off x="7073901" y="1143000"/>
          <a:ext cx="4506493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4113429343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701510177"/>
                    </a:ext>
                  </a:extLst>
                </a:gridCol>
                <a:gridCol w="1864893">
                  <a:extLst>
                    <a:ext uri="{9D8B030D-6E8A-4147-A177-3AD203B41FA5}">
                      <a16:colId xmlns:a16="http://schemas.microsoft.com/office/drawing/2014/main" val="2124963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Virtual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Valid?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Physical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461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6586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3617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4653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846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4325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1061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61520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4314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60A3-AF2E-4A58-8FFA-7F940CE2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Create multiple page tables, each with useful mappings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ADE6A-BD10-4FF3-9BCB-F3671F372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34" name="Table 34">
            <a:extLst>
              <a:ext uri="{FF2B5EF4-FFF2-40B4-BE49-F238E27FC236}">
                <a16:creationId xmlns:a16="http://schemas.microsoft.com/office/drawing/2014/main" id="{E8E07072-E0A7-4605-A0C8-D03C3CAE5DB7}"/>
              </a:ext>
            </a:extLst>
          </p:cNvPr>
          <p:cNvGraphicFramePr>
            <a:graphicFrameLocks noGrp="1"/>
          </p:cNvGraphicFramePr>
          <p:nvPr/>
        </p:nvGraphicFramePr>
        <p:xfrm>
          <a:off x="7073901" y="1143000"/>
          <a:ext cx="4506493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4113429343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701510177"/>
                    </a:ext>
                  </a:extLst>
                </a:gridCol>
                <a:gridCol w="1864893">
                  <a:extLst>
                    <a:ext uri="{9D8B030D-6E8A-4147-A177-3AD203B41FA5}">
                      <a16:colId xmlns:a16="http://schemas.microsoft.com/office/drawing/2014/main" val="2124963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Virtual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Valid?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Physical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461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586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617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4653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46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4325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1061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152044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57CD6E4-174B-432C-887E-2E0D5CFF0483}"/>
              </a:ext>
            </a:extLst>
          </p:cNvPr>
          <p:cNvSpPr txBox="1">
            <a:spLocks/>
          </p:cNvSpPr>
          <p:nvPr/>
        </p:nvSpPr>
        <p:spPr>
          <a:xfrm>
            <a:off x="607594" y="1143000"/>
            <a:ext cx="6339305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Collect groups of page table entries</a:t>
            </a:r>
            <a:br>
              <a:rPr lang="en-US" dirty="0"/>
            </a:br>
            <a:r>
              <a:rPr lang="en-US" sz="2000" dirty="0"/>
              <a:t>(call them “page table entry pages”?)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2795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60A3-AF2E-4A58-8FFA-7F940CE2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Create multiple page tables, each with useful mappings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ADE6A-BD10-4FF3-9BCB-F3671F372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34" name="Table 34">
            <a:extLst>
              <a:ext uri="{FF2B5EF4-FFF2-40B4-BE49-F238E27FC236}">
                <a16:creationId xmlns:a16="http://schemas.microsoft.com/office/drawing/2014/main" id="{E8E07072-E0A7-4605-A0C8-D03C3CAE5DB7}"/>
              </a:ext>
            </a:extLst>
          </p:cNvPr>
          <p:cNvGraphicFramePr>
            <a:graphicFrameLocks noGrp="1"/>
          </p:cNvGraphicFramePr>
          <p:nvPr/>
        </p:nvGraphicFramePr>
        <p:xfrm>
          <a:off x="7073901" y="1143000"/>
          <a:ext cx="4506493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4113429343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701510177"/>
                    </a:ext>
                  </a:extLst>
                </a:gridCol>
                <a:gridCol w="1864893">
                  <a:extLst>
                    <a:ext uri="{9D8B030D-6E8A-4147-A177-3AD203B41FA5}">
                      <a16:colId xmlns:a16="http://schemas.microsoft.com/office/drawing/2014/main" val="2124963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Virtual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Valid?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Physical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461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586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617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4653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46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43250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1061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152044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73DC8C5-CF57-4245-97E2-B1ED89602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6339305" cy="5029200"/>
          </a:xfrm>
        </p:spPr>
        <p:txBody>
          <a:bodyPr/>
          <a:lstStyle/>
          <a:p>
            <a:r>
              <a:rPr lang="en-US" dirty="0"/>
              <a:t>Collect groups of page table entries</a:t>
            </a:r>
          </a:p>
          <a:p>
            <a:r>
              <a:rPr lang="en-US" dirty="0"/>
              <a:t>Only keep groups that have valid mappings in them</a:t>
            </a:r>
          </a:p>
        </p:txBody>
      </p:sp>
    </p:spTree>
    <p:extLst>
      <p:ext uri="{BB962C8B-B14F-4D97-AF65-F5344CB8AC3E}">
        <p14:creationId xmlns:p14="http://schemas.microsoft.com/office/powerpoint/2010/main" val="1623295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60A3-AF2E-4A58-8FFA-7F940CE2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Create multiple page tables, each with useful mappings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ADE6A-BD10-4FF3-9BCB-F3671F372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34" name="Table 34">
            <a:extLst>
              <a:ext uri="{FF2B5EF4-FFF2-40B4-BE49-F238E27FC236}">
                <a16:creationId xmlns:a16="http://schemas.microsoft.com/office/drawing/2014/main" id="{E8E07072-E0A7-4605-A0C8-D03C3CAE5DB7}"/>
              </a:ext>
            </a:extLst>
          </p:cNvPr>
          <p:cNvGraphicFramePr>
            <a:graphicFrameLocks noGrp="1"/>
          </p:cNvGraphicFramePr>
          <p:nvPr/>
        </p:nvGraphicFramePr>
        <p:xfrm>
          <a:off x="7073901" y="1143000"/>
          <a:ext cx="4506493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4113429343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701510177"/>
                    </a:ext>
                  </a:extLst>
                </a:gridCol>
                <a:gridCol w="1864893">
                  <a:extLst>
                    <a:ext uri="{9D8B030D-6E8A-4147-A177-3AD203B41FA5}">
                      <a16:colId xmlns:a16="http://schemas.microsoft.com/office/drawing/2014/main" val="2124963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Virtual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Valid?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Physical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461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586875"/>
                  </a:ext>
                </a:extLst>
              </a:tr>
            </a:tbl>
          </a:graphicData>
        </a:graphic>
      </p:graphicFrame>
      <p:graphicFrame>
        <p:nvGraphicFramePr>
          <p:cNvPr id="5" name="Table 34">
            <a:extLst>
              <a:ext uri="{FF2B5EF4-FFF2-40B4-BE49-F238E27FC236}">
                <a16:creationId xmlns:a16="http://schemas.microsoft.com/office/drawing/2014/main" id="{11D1D0CE-F0B5-43B0-B7D8-62E87A527D2F}"/>
              </a:ext>
            </a:extLst>
          </p:cNvPr>
          <p:cNvGraphicFramePr>
            <a:graphicFrameLocks noGrp="1"/>
          </p:cNvGraphicFramePr>
          <p:nvPr/>
        </p:nvGraphicFramePr>
        <p:xfrm>
          <a:off x="7073901" y="2951481"/>
          <a:ext cx="4506493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4113429343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701510177"/>
                    </a:ext>
                  </a:extLst>
                </a:gridCol>
                <a:gridCol w="1864893">
                  <a:extLst>
                    <a:ext uri="{9D8B030D-6E8A-4147-A177-3AD203B41FA5}">
                      <a16:colId xmlns:a16="http://schemas.microsoft.com/office/drawing/2014/main" val="2124963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Virtual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Valid?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Physical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46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432504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42B10A-3B4E-4AFE-A520-7E49E8C683D4}"/>
              </a:ext>
            </a:extLst>
          </p:cNvPr>
          <p:cNvSpPr txBox="1">
            <a:spLocks/>
          </p:cNvSpPr>
          <p:nvPr/>
        </p:nvSpPr>
        <p:spPr>
          <a:xfrm>
            <a:off x="607594" y="1143000"/>
            <a:ext cx="6339305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Collect groups of page table entries</a:t>
            </a:r>
          </a:p>
          <a:p>
            <a:r>
              <a:rPr lang="en-US" dirty="0"/>
              <a:t>Only keep groups that have valid mappings in them</a:t>
            </a:r>
          </a:p>
          <a:p>
            <a:r>
              <a:rPr lang="en-US" dirty="0"/>
              <a:t>Remaining groups are now separate tables</a:t>
            </a:r>
          </a:p>
        </p:txBody>
      </p:sp>
    </p:spTree>
    <p:extLst>
      <p:ext uri="{BB962C8B-B14F-4D97-AF65-F5344CB8AC3E}">
        <p14:creationId xmlns:p14="http://schemas.microsoft.com/office/powerpoint/2010/main" val="3974771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EF959-C62E-4F8A-8D4C-BEF087A7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DBE37-7B8E-47BF-A4AD-CD288F601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Explore optimizations to memory paging.</a:t>
            </a:r>
          </a:p>
          <a:p>
            <a:endParaRPr lang="en-US" dirty="0"/>
          </a:p>
          <a:p>
            <a:r>
              <a:rPr lang="en-US" dirty="0"/>
              <a:t>Insight into how virtual memory is used and what it looks like in today’s systems.</a:t>
            </a:r>
          </a:p>
          <a:p>
            <a:endParaRPr lang="en-US" dirty="0"/>
          </a:p>
          <a:p>
            <a:r>
              <a:rPr lang="en-US" dirty="0"/>
              <a:t>Review of the memory hierarchy and how the OS interacts with each level.</a:t>
            </a:r>
          </a:p>
          <a:p>
            <a:endParaRPr lang="en-US" dirty="0"/>
          </a:p>
          <a:p>
            <a:r>
              <a:rPr lang="en-US" dirty="0"/>
              <a:t>Introduce swapping as a mechanism for enabling more virtual memory than physical memory.</a:t>
            </a:r>
          </a:p>
          <a:p>
            <a:endParaRPr lang="en-US" dirty="0"/>
          </a:p>
          <a:p>
            <a:r>
              <a:rPr lang="en-US" dirty="0"/>
              <a:t>Explore several page replacement policies that control swapping.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366CAC-B34E-4A3F-AB6B-24F84A057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195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9E0BC-4EC0-4FF1-9184-D14B856C0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6339305" cy="5029200"/>
          </a:xfrm>
        </p:spPr>
        <p:txBody>
          <a:bodyPr/>
          <a:lstStyle/>
          <a:p>
            <a:r>
              <a:rPr lang="en-US" dirty="0"/>
              <a:t>Collect groups of page table entries</a:t>
            </a:r>
          </a:p>
          <a:p>
            <a:r>
              <a:rPr lang="en-US" dirty="0"/>
              <a:t>Only keep groups that have valid mappings in them</a:t>
            </a:r>
          </a:p>
          <a:p>
            <a:r>
              <a:rPr lang="en-US" dirty="0"/>
              <a:t>Remaining groups are now separate tables</a:t>
            </a:r>
          </a:p>
          <a:p>
            <a:r>
              <a:rPr lang="en-US" dirty="0"/>
              <a:t>Create a directory of page tables to collect existing page tables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4C60A3-AF2E-4A58-8FFA-7F940CE2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Create multiple page tables, each with useful mappings only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ADE6A-BD10-4FF3-9BCB-F3671F372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6" name="Table 34">
            <a:extLst>
              <a:ext uri="{FF2B5EF4-FFF2-40B4-BE49-F238E27FC236}">
                <a16:creationId xmlns:a16="http://schemas.microsoft.com/office/drawing/2014/main" id="{A29A8C29-99D5-495B-8B24-02F88F383CA6}"/>
              </a:ext>
            </a:extLst>
          </p:cNvPr>
          <p:cNvGraphicFramePr>
            <a:graphicFrameLocks noGrp="1"/>
          </p:cNvGraphicFramePr>
          <p:nvPr/>
        </p:nvGraphicFramePr>
        <p:xfrm>
          <a:off x="1124465" y="4505960"/>
          <a:ext cx="4779029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3259">
                  <a:extLst>
                    <a:ext uri="{9D8B030D-6E8A-4147-A177-3AD203B41FA5}">
                      <a16:colId xmlns:a16="http://schemas.microsoft.com/office/drawing/2014/main" val="4113429343"/>
                    </a:ext>
                  </a:extLst>
                </a:gridCol>
                <a:gridCol w="932935">
                  <a:extLst>
                    <a:ext uri="{9D8B030D-6E8A-4147-A177-3AD203B41FA5}">
                      <a16:colId xmlns:a16="http://schemas.microsoft.com/office/drawing/2014/main" val="1701510177"/>
                    </a:ext>
                  </a:extLst>
                </a:gridCol>
                <a:gridCol w="1862835">
                  <a:extLst>
                    <a:ext uri="{9D8B030D-6E8A-4147-A177-3AD203B41FA5}">
                      <a16:colId xmlns:a16="http://schemas.microsoft.com/office/drawing/2014/main" val="2124963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Virtual Page Number Range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Valid?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Page Table Address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46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2-3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432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4-5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281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6-7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6695368"/>
                  </a:ext>
                </a:extLst>
              </a:tr>
            </a:tbl>
          </a:graphicData>
        </a:graphic>
      </p:graphicFrame>
      <p:graphicFrame>
        <p:nvGraphicFramePr>
          <p:cNvPr id="8" name="Table 34">
            <a:extLst>
              <a:ext uri="{FF2B5EF4-FFF2-40B4-BE49-F238E27FC236}">
                <a16:creationId xmlns:a16="http://schemas.microsoft.com/office/drawing/2014/main" id="{C8C2BA4F-B681-490E-B134-67799B6394FC}"/>
              </a:ext>
            </a:extLst>
          </p:cNvPr>
          <p:cNvGraphicFramePr>
            <a:graphicFrameLocks noGrp="1"/>
          </p:cNvGraphicFramePr>
          <p:nvPr/>
        </p:nvGraphicFramePr>
        <p:xfrm>
          <a:off x="7073901" y="1143000"/>
          <a:ext cx="4506493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4113429343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701510177"/>
                    </a:ext>
                  </a:extLst>
                </a:gridCol>
                <a:gridCol w="1864893">
                  <a:extLst>
                    <a:ext uri="{9D8B030D-6E8A-4147-A177-3AD203B41FA5}">
                      <a16:colId xmlns:a16="http://schemas.microsoft.com/office/drawing/2014/main" val="2124963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Virtual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Valid?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Physical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6461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6586875"/>
                  </a:ext>
                </a:extLst>
              </a:tr>
            </a:tbl>
          </a:graphicData>
        </a:graphic>
      </p:graphicFrame>
      <p:graphicFrame>
        <p:nvGraphicFramePr>
          <p:cNvPr id="10" name="Table 34">
            <a:extLst>
              <a:ext uri="{FF2B5EF4-FFF2-40B4-BE49-F238E27FC236}">
                <a16:creationId xmlns:a16="http://schemas.microsoft.com/office/drawing/2014/main" id="{C9A2CE7D-A84A-4384-9560-11F5E36047BC}"/>
              </a:ext>
            </a:extLst>
          </p:cNvPr>
          <p:cNvGraphicFramePr>
            <a:graphicFrameLocks noGrp="1"/>
          </p:cNvGraphicFramePr>
          <p:nvPr/>
        </p:nvGraphicFramePr>
        <p:xfrm>
          <a:off x="7073901" y="2951481"/>
          <a:ext cx="4506493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4113429343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701510177"/>
                    </a:ext>
                  </a:extLst>
                </a:gridCol>
                <a:gridCol w="1864893">
                  <a:extLst>
                    <a:ext uri="{9D8B030D-6E8A-4147-A177-3AD203B41FA5}">
                      <a16:colId xmlns:a16="http://schemas.microsoft.com/office/drawing/2014/main" val="21249634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Virtual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Valid?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Physical Page Number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3465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46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432504"/>
                  </a:ext>
                </a:extLst>
              </a:tr>
            </a:tbl>
          </a:graphicData>
        </a:graphic>
      </p:graphicFrame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77D9339-B98D-4046-8BAA-F74E8F5160DF}"/>
              </a:ext>
            </a:extLst>
          </p:cNvPr>
          <p:cNvSpPr/>
          <p:nvPr/>
        </p:nvSpPr>
        <p:spPr>
          <a:xfrm>
            <a:off x="4648200" y="1512702"/>
            <a:ext cx="2324100" cy="3897407"/>
          </a:xfrm>
          <a:custGeom>
            <a:avLst/>
            <a:gdLst>
              <a:gd name="connsiteX0" fmla="*/ 0 w 2324100"/>
              <a:gd name="connsiteY0" fmla="*/ 3783198 h 3897407"/>
              <a:gd name="connsiteX1" fmla="*/ 1054100 w 2324100"/>
              <a:gd name="connsiteY1" fmla="*/ 3884798 h 3897407"/>
              <a:gd name="connsiteX2" fmla="*/ 1803400 w 2324100"/>
              <a:gd name="connsiteY2" fmla="*/ 3529198 h 3897407"/>
              <a:gd name="connsiteX3" fmla="*/ 2019300 w 2324100"/>
              <a:gd name="connsiteY3" fmla="*/ 2208398 h 3897407"/>
              <a:gd name="connsiteX4" fmla="*/ 1993900 w 2324100"/>
              <a:gd name="connsiteY4" fmla="*/ 531998 h 3897407"/>
              <a:gd name="connsiteX5" fmla="*/ 2184400 w 2324100"/>
              <a:gd name="connsiteY5" fmla="*/ 74798 h 3897407"/>
              <a:gd name="connsiteX6" fmla="*/ 2324100 w 2324100"/>
              <a:gd name="connsiteY6" fmla="*/ 11298 h 3897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24100" h="3897407">
                <a:moveTo>
                  <a:pt x="0" y="3783198"/>
                </a:moveTo>
                <a:cubicBezTo>
                  <a:pt x="376766" y="3855164"/>
                  <a:pt x="753533" y="3927131"/>
                  <a:pt x="1054100" y="3884798"/>
                </a:cubicBezTo>
                <a:cubicBezTo>
                  <a:pt x="1354667" y="3842465"/>
                  <a:pt x="1642533" y="3808598"/>
                  <a:pt x="1803400" y="3529198"/>
                </a:cubicBezTo>
                <a:cubicBezTo>
                  <a:pt x="1964267" y="3249798"/>
                  <a:pt x="1987550" y="2707931"/>
                  <a:pt x="2019300" y="2208398"/>
                </a:cubicBezTo>
                <a:cubicBezTo>
                  <a:pt x="2051050" y="1708865"/>
                  <a:pt x="1966383" y="887598"/>
                  <a:pt x="1993900" y="531998"/>
                </a:cubicBezTo>
                <a:cubicBezTo>
                  <a:pt x="2021417" y="176398"/>
                  <a:pt x="2129367" y="161581"/>
                  <a:pt x="2184400" y="74798"/>
                </a:cubicBezTo>
                <a:cubicBezTo>
                  <a:pt x="2239433" y="-11985"/>
                  <a:pt x="2165350" y="-7752"/>
                  <a:pt x="2324100" y="11298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2C32121-09CD-4098-A771-45A411C0044B}"/>
              </a:ext>
            </a:extLst>
          </p:cNvPr>
          <p:cNvSpPr/>
          <p:nvPr/>
        </p:nvSpPr>
        <p:spPr>
          <a:xfrm>
            <a:off x="4711700" y="4483100"/>
            <a:ext cx="2286000" cy="1621750"/>
          </a:xfrm>
          <a:custGeom>
            <a:avLst/>
            <a:gdLst>
              <a:gd name="connsiteX0" fmla="*/ 0 w 2286000"/>
              <a:gd name="connsiteY0" fmla="*/ 1574800 h 1621750"/>
              <a:gd name="connsiteX1" fmla="*/ 1016000 w 2286000"/>
              <a:gd name="connsiteY1" fmla="*/ 1600200 h 1621750"/>
              <a:gd name="connsiteX2" fmla="*/ 1739900 w 2286000"/>
              <a:gd name="connsiteY2" fmla="*/ 1562100 h 1621750"/>
              <a:gd name="connsiteX3" fmla="*/ 2032000 w 2286000"/>
              <a:gd name="connsiteY3" fmla="*/ 952500 h 1621750"/>
              <a:gd name="connsiteX4" fmla="*/ 2286000 w 2286000"/>
              <a:gd name="connsiteY4" fmla="*/ 0 h 162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86000" h="1621750">
                <a:moveTo>
                  <a:pt x="0" y="1574800"/>
                </a:moveTo>
                <a:cubicBezTo>
                  <a:pt x="363008" y="1588558"/>
                  <a:pt x="726017" y="1602317"/>
                  <a:pt x="1016000" y="1600200"/>
                </a:cubicBezTo>
                <a:cubicBezTo>
                  <a:pt x="1305983" y="1598083"/>
                  <a:pt x="1570567" y="1670050"/>
                  <a:pt x="1739900" y="1562100"/>
                </a:cubicBezTo>
                <a:cubicBezTo>
                  <a:pt x="1909233" y="1454150"/>
                  <a:pt x="1940983" y="1212850"/>
                  <a:pt x="2032000" y="952500"/>
                </a:cubicBezTo>
                <a:cubicBezTo>
                  <a:pt x="2123017" y="692150"/>
                  <a:pt x="2161117" y="421216"/>
                  <a:pt x="2286000" y="0"/>
                </a:cubicBezTo>
              </a:path>
            </a:pathLst>
          </a:custGeom>
          <a:noFill/>
          <a:ln w="57150">
            <a:solidFill>
              <a:schemeClr val="accent4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5699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C63C3B6-DE4C-4E30-B125-FA88DEDBF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Multilevel page tables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F52D7-051E-4ED0-ACAA-EAD97A0C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21</a:t>
            </a:fld>
            <a:endParaRPr lang="en-US"/>
          </a:p>
        </p:txBody>
      </p:sp>
      <p:sp>
        <p:nvSpPr>
          <p:cNvPr id="6" name="Google Shape;901;p20" descr="40%">
            <a:extLst>
              <a:ext uri="{FF2B5EF4-FFF2-40B4-BE49-F238E27FC236}">
                <a16:creationId xmlns:a16="http://schemas.microsoft.com/office/drawing/2014/main" id="{EAB1CF0D-FBA9-4798-8B0D-D3FAD4A6FE02}"/>
              </a:ext>
            </a:extLst>
          </p:cNvPr>
          <p:cNvSpPr/>
          <p:nvPr/>
        </p:nvSpPr>
        <p:spPr>
          <a:xfrm>
            <a:off x="9343225" y="767198"/>
            <a:ext cx="914400" cy="99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" name="Google Shape;902;p20">
            <a:extLst>
              <a:ext uri="{FF2B5EF4-FFF2-40B4-BE49-F238E27FC236}">
                <a16:creationId xmlns:a16="http://schemas.microsoft.com/office/drawing/2014/main" id="{CAE62CF5-8CD0-46E7-8F92-7F4DF439EEBD}"/>
              </a:ext>
            </a:extLst>
          </p:cNvPr>
          <p:cNvGrpSpPr/>
          <p:nvPr/>
        </p:nvGrpSpPr>
        <p:grpSpPr>
          <a:xfrm>
            <a:off x="9343225" y="779898"/>
            <a:ext cx="901700" cy="965200"/>
            <a:chOff x="4784" y="584"/>
            <a:chExt cx="568" cy="608"/>
          </a:xfrm>
          <a:solidFill>
            <a:schemeClr val="bg1">
              <a:lumMod val="95000"/>
            </a:schemeClr>
          </a:solidFill>
        </p:grpSpPr>
        <p:sp>
          <p:nvSpPr>
            <p:cNvPr id="8" name="Google Shape;903;p20" descr="40%">
              <a:extLst>
                <a:ext uri="{FF2B5EF4-FFF2-40B4-BE49-F238E27FC236}">
                  <a16:creationId xmlns:a16="http://schemas.microsoft.com/office/drawing/2014/main" id="{5574C99B-DDAC-4E49-AE38-A181FEE125E1}"/>
                </a:ext>
              </a:extLst>
            </p:cNvPr>
            <p:cNvSpPr/>
            <p:nvPr/>
          </p:nvSpPr>
          <p:spPr>
            <a:xfrm>
              <a:off x="4784" y="584"/>
              <a:ext cx="568" cy="608"/>
            </a:xfrm>
            <a:prstGeom prst="rect">
              <a:avLst/>
            </a:prstGeom>
            <a:grp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" name="Google Shape;904;p20" descr="40%">
              <a:extLst>
                <a:ext uri="{FF2B5EF4-FFF2-40B4-BE49-F238E27FC236}">
                  <a16:creationId xmlns:a16="http://schemas.microsoft.com/office/drawing/2014/main" id="{C5F79218-B1A5-4485-A28B-85751431EE1E}"/>
                </a:ext>
              </a:extLst>
            </p:cNvPr>
            <p:cNvCxnSpPr/>
            <p:nvPr/>
          </p:nvCxnSpPr>
          <p:spPr>
            <a:xfrm>
              <a:off x="4784" y="890"/>
              <a:ext cx="562" cy="0"/>
            </a:xfrm>
            <a:prstGeom prst="straightConnector1">
              <a:avLst/>
            </a:prstGeom>
            <a:grp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905;p20" descr="40%">
              <a:extLst>
                <a:ext uri="{FF2B5EF4-FFF2-40B4-BE49-F238E27FC236}">
                  <a16:creationId xmlns:a16="http://schemas.microsoft.com/office/drawing/2014/main" id="{10519354-A96A-48EE-96FA-B81E9ACCA0C2}"/>
                </a:ext>
              </a:extLst>
            </p:cNvPr>
            <p:cNvCxnSpPr/>
            <p:nvPr/>
          </p:nvCxnSpPr>
          <p:spPr>
            <a:xfrm>
              <a:off x="4784" y="1050"/>
              <a:ext cx="562" cy="0"/>
            </a:xfrm>
            <a:prstGeom prst="straightConnector1">
              <a:avLst/>
            </a:prstGeom>
            <a:grp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" name="Google Shape;906;p20" descr="40%">
              <a:extLst>
                <a:ext uri="{FF2B5EF4-FFF2-40B4-BE49-F238E27FC236}">
                  <a16:creationId xmlns:a16="http://schemas.microsoft.com/office/drawing/2014/main" id="{C08B5A10-741F-4D42-B4B4-DA39A15D1C50}"/>
                </a:ext>
              </a:extLst>
            </p:cNvPr>
            <p:cNvCxnSpPr/>
            <p:nvPr/>
          </p:nvCxnSpPr>
          <p:spPr>
            <a:xfrm>
              <a:off x="4784" y="731"/>
              <a:ext cx="562" cy="0"/>
            </a:xfrm>
            <a:prstGeom prst="straightConnector1">
              <a:avLst/>
            </a:prstGeom>
            <a:grp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2" name="Google Shape;907;p20" descr="40%">
            <a:extLst>
              <a:ext uri="{FF2B5EF4-FFF2-40B4-BE49-F238E27FC236}">
                <a16:creationId xmlns:a16="http://schemas.microsoft.com/office/drawing/2014/main" id="{6360C909-7E77-4D18-9960-E68CC67B2FFC}"/>
              </a:ext>
            </a:extLst>
          </p:cNvPr>
          <p:cNvSpPr/>
          <p:nvPr/>
        </p:nvSpPr>
        <p:spPr>
          <a:xfrm>
            <a:off x="9343225" y="1833998"/>
            <a:ext cx="914400" cy="99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908;p20" descr="40%">
            <a:extLst>
              <a:ext uri="{FF2B5EF4-FFF2-40B4-BE49-F238E27FC236}">
                <a16:creationId xmlns:a16="http://schemas.microsoft.com/office/drawing/2014/main" id="{562851CD-CDC0-472D-82E7-9E8712091A4D}"/>
              </a:ext>
            </a:extLst>
          </p:cNvPr>
          <p:cNvSpPr/>
          <p:nvPr/>
        </p:nvSpPr>
        <p:spPr>
          <a:xfrm>
            <a:off x="9343225" y="1846698"/>
            <a:ext cx="901700" cy="9652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 cmpd="sng">
            <a:solidFill>
              <a:schemeClr val="accent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" name="Google Shape;909;p20" descr="40%">
            <a:extLst>
              <a:ext uri="{FF2B5EF4-FFF2-40B4-BE49-F238E27FC236}">
                <a16:creationId xmlns:a16="http://schemas.microsoft.com/office/drawing/2014/main" id="{6F4597BB-3846-444A-BABB-985EAA7D1F2D}"/>
              </a:ext>
            </a:extLst>
          </p:cNvPr>
          <p:cNvCxnSpPr/>
          <p:nvPr/>
        </p:nvCxnSpPr>
        <p:spPr>
          <a:xfrm>
            <a:off x="9343225" y="2332473"/>
            <a:ext cx="892175" cy="0"/>
          </a:xfrm>
          <a:prstGeom prst="straightConnector1">
            <a:avLst/>
          </a:prstGeom>
          <a:noFill/>
          <a:ln w="25400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910;p20" descr="40%">
            <a:extLst>
              <a:ext uri="{FF2B5EF4-FFF2-40B4-BE49-F238E27FC236}">
                <a16:creationId xmlns:a16="http://schemas.microsoft.com/office/drawing/2014/main" id="{37EEA7CC-6E1D-48FE-A6F9-DCB84D665A51}"/>
              </a:ext>
            </a:extLst>
          </p:cNvPr>
          <p:cNvCxnSpPr/>
          <p:nvPr/>
        </p:nvCxnSpPr>
        <p:spPr>
          <a:xfrm>
            <a:off x="9343225" y="2586473"/>
            <a:ext cx="892175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" name="Google Shape;911;p20" descr="40%">
            <a:extLst>
              <a:ext uri="{FF2B5EF4-FFF2-40B4-BE49-F238E27FC236}">
                <a16:creationId xmlns:a16="http://schemas.microsoft.com/office/drawing/2014/main" id="{DF7F4DE6-E5F3-4C75-A371-0F14E1A88625}"/>
              </a:ext>
            </a:extLst>
          </p:cNvPr>
          <p:cNvCxnSpPr/>
          <p:nvPr/>
        </p:nvCxnSpPr>
        <p:spPr>
          <a:xfrm>
            <a:off x="9343225" y="2080061"/>
            <a:ext cx="892175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913;p20" descr="Wide upward diagonal">
            <a:extLst>
              <a:ext uri="{FF2B5EF4-FFF2-40B4-BE49-F238E27FC236}">
                <a16:creationId xmlns:a16="http://schemas.microsoft.com/office/drawing/2014/main" id="{BC4C7C53-1151-48AD-8397-C25A8D765A75}"/>
              </a:ext>
            </a:extLst>
          </p:cNvPr>
          <p:cNvSpPr/>
          <p:nvPr/>
        </p:nvSpPr>
        <p:spPr>
          <a:xfrm>
            <a:off x="6992257" y="4108222"/>
            <a:ext cx="898525" cy="244475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914;p20" descr="Wide upward diagonal">
            <a:extLst>
              <a:ext uri="{FF2B5EF4-FFF2-40B4-BE49-F238E27FC236}">
                <a16:creationId xmlns:a16="http://schemas.microsoft.com/office/drawing/2014/main" id="{5F86EF60-B59B-49D6-9689-8F645DEAA274}"/>
              </a:ext>
            </a:extLst>
          </p:cNvPr>
          <p:cNvSpPr/>
          <p:nvPr/>
        </p:nvSpPr>
        <p:spPr>
          <a:xfrm>
            <a:off x="6992257" y="4336822"/>
            <a:ext cx="898525" cy="244475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915;p20">
            <a:extLst>
              <a:ext uri="{FF2B5EF4-FFF2-40B4-BE49-F238E27FC236}">
                <a16:creationId xmlns:a16="http://schemas.microsoft.com/office/drawing/2014/main" id="{F1380289-9B9C-4AF0-9817-54BAC3EBCA96}"/>
              </a:ext>
            </a:extLst>
          </p:cNvPr>
          <p:cNvSpPr/>
          <p:nvPr/>
        </p:nvSpPr>
        <p:spPr>
          <a:xfrm>
            <a:off x="6992257" y="3879622"/>
            <a:ext cx="898525" cy="244475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916;p20">
            <a:extLst>
              <a:ext uri="{FF2B5EF4-FFF2-40B4-BE49-F238E27FC236}">
                <a16:creationId xmlns:a16="http://schemas.microsoft.com/office/drawing/2014/main" id="{7658D878-24A9-4CDA-B89E-CFE822AD68E8}"/>
              </a:ext>
            </a:extLst>
          </p:cNvPr>
          <p:cNvSpPr/>
          <p:nvPr/>
        </p:nvSpPr>
        <p:spPr>
          <a:xfrm>
            <a:off x="6992257" y="4565422"/>
            <a:ext cx="898525" cy="2444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" name="Google Shape;919;p20">
            <a:extLst>
              <a:ext uri="{FF2B5EF4-FFF2-40B4-BE49-F238E27FC236}">
                <a16:creationId xmlns:a16="http://schemas.microsoft.com/office/drawing/2014/main" id="{C266B3DF-3B83-4CB2-985B-6B60ACA36B3E}"/>
              </a:ext>
            </a:extLst>
          </p:cNvPr>
          <p:cNvGrpSpPr/>
          <p:nvPr/>
        </p:nvGrpSpPr>
        <p:grpSpPr>
          <a:xfrm>
            <a:off x="9343225" y="2913498"/>
            <a:ext cx="901700" cy="965200"/>
            <a:chOff x="4784" y="1928"/>
            <a:chExt cx="568" cy="608"/>
          </a:xfrm>
        </p:grpSpPr>
        <p:sp>
          <p:nvSpPr>
            <p:cNvPr id="25" name="Google Shape;920;p20">
              <a:extLst>
                <a:ext uri="{FF2B5EF4-FFF2-40B4-BE49-F238E27FC236}">
                  <a16:creationId xmlns:a16="http://schemas.microsoft.com/office/drawing/2014/main" id="{772B3B11-93A3-475A-B90E-0CD163A63D52}"/>
                </a:ext>
              </a:extLst>
            </p:cNvPr>
            <p:cNvSpPr/>
            <p:nvPr/>
          </p:nvSpPr>
          <p:spPr>
            <a:xfrm>
              <a:off x="4784" y="1928"/>
              <a:ext cx="568" cy="608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6" name="Google Shape;921;p20">
              <a:extLst>
                <a:ext uri="{FF2B5EF4-FFF2-40B4-BE49-F238E27FC236}">
                  <a16:creationId xmlns:a16="http://schemas.microsoft.com/office/drawing/2014/main" id="{E53AAB89-7675-4BBF-9E2C-F955A907A448}"/>
                </a:ext>
              </a:extLst>
            </p:cNvPr>
            <p:cNvCxnSpPr/>
            <p:nvPr/>
          </p:nvCxnSpPr>
          <p:spPr>
            <a:xfrm>
              <a:off x="4784" y="2234"/>
              <a:ext cx="562" cy="0"/>
            </a:xfrm>
            <a:prstGeom prst="straightConnector1">
              <a:avLst/>
            </a:prstGeom>
            <a:no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" name="Google Shape;922;p20">
              <a:extLst>
                <a:ext uri="{FF2B5EF4-FFF2-40B4-BE49-F238E27FC236}">
                  <a16:creationId xmlns:a16="http://schemas.microsoft.com/office/drawing/2014/main" id="{CD8B0CD6-05E9-4C40-A8F4-976A2A49560D}"/>
                </a:ext>
              </a:extLst>
            </p:cNvPr>
            <p:cNvCxnSpPr/>
            <p:nvPr/>
          </p:nvCxnSpPr>
          <p:spPr>
            <a:xfrm>
              <a:off x="4784" y="2394"/>
              <a:ext cx="562" cy="0"/>
            </a:xfrm>
            <a:prstGeom prst="straightConnector1">
              <a:avLst/>
            </a:prstGeom>
            <a:no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8" name="Google Shape;923;p20">
              <a:extLst>
                <a:ext uri="{FF2B5EF4-FFF2-40B4-BE49-F238E27FC236}">
                  <a16:creationId xmlns:a16="http://schemas.microsoft.com/office/drawing/2014/main" id="{12CA65FF-1201-477B-BD5C-D303A4C384A4}"/>
                </a:ext>
              </a:extLst>
            </p:cNvPr>
            <p:cNvCxnSpPr/>
            <p:nvPr/>
          </p:nvCxnSpPr>
          <p:spPr>
            <a:xfrm>
              <a:off x="4784" y="2075"/>
              <a:ext cx="562" cy="0"/>
            </a:xfrm>
            <a:prstGeom prst="straightConnector1">
              <a:avLst/>
            </a:prstGeom>
            <a:no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9" name="Google Shape;924;p20">
            <a:extLst>
              <a:ext uri="{FF2B5EF4-FFF2-40B4-BE49-F238E27FC236}">
                <a16:creationId xmlns:a16="http://schemas.microsoft.com/office/drawing/2014/main" id="{5F609B84-9BC2-4FC8-9F88-0B56FA049546}"/>
              </a:ext>
            </a:extLst>
          </p:cNvPr>
          <p:cNvGrpSpPr/>
          <p:nvPr/>
        </p:nvGrpSpPr>
        <p:grpSpPr>
          <a:xfrm>
            <a:off x="9343225" y="5047098"/>
            <a:ext cx="901700" cy="965200"/>
            <a:chOff x="4784" y="3272"/>
            <a:chExt cx="568" cy="608"/>
          </a:xfrm>
        </p:grpSpPr>
        <p:sp>
          <p:nvSpPr>
            <p:cNvPr id="30" name="Google Shape;925;p20">
              <a:extLst>
                <a:ext uri="{FF2B5EF4-FFF2-40B4-BE49-F238E27FC236}">
                  <a16:creationId xmlns:a16="http://schemas.microsoft.com/office/drawing/2014/main" id="{F4B63AE8-9188-4768-844E-9785A817B901}"/>
                </a:ext>
              </a:extLst>
            </p:cNvPr>
            <p:cNvSpPr/>
            <p:nvPr/>
          </p:nvSpPr>
          <p:spPr>
            <a:xfrm>
              <a:off x="4784" y="3272"/>
              <a:ext cx="568" cy="608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1" name="Google Shape;926;p20">
              <a:extLst>
                <a:ext uri="{FF2B5EF4-FFF2-40B4-BE49-F238E27FC236}">
                  <a16:creationId xmlns:a16="http://schemas.microsoft.com/office/drawing/2014/main" id="{B0725A16-A3D9-4D45-A073-AC0CD3C08ABD}"/>
                </a:ext>
              </a:extLst>
            </p:cNvPr>
            <p:cNvCxnSpPr/>
            <p:nvPr/>
          </p:nvCxnSpPr>
          <p:spPr>
            <a:xfrm>
              <a:off x="4784" y="3578"/>
              <a:ext cx="562" cy="0"/>
            </a:xfrm>
            <a:prstGeom prst="straightConnector1">
              <a:avLst/>
            </a:prstGeom>
            <a:no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" name="Google Shape;927;p20">
              <a:extLst>
                <a:ext uri="{FF2B5EF4-FFF2-40B4-BE49-F238E27FC236}">
                  <a16:creationId xmlns:a16="http://schemas.microsoft.com/office/drawing/2014/main" id="{E0796674-FBE1-4538-9A49-967ADCE5CEC2}"/>
                </a:ext>
              </a:extLst>
            </p:cNvPr>
            <p:cNvCxnSpPr/>
            <p:nvPr/>
          </p:nvCxnSpPr>
          <p:spPr>
            <a:xfrm>
              <a:off x="4784" y="3738"/>
              <a:ext cx="562" cy="0"/>
            </a:xfrm>
            <a:prstGeom prst="straightConnector1">
              <a:avLst/>
            </a:prstGeom>
            <a:no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" name="Google Shape;928;p20">
              <a:extLst>
                <a:ext uri="{FF2B5EF4-FFF2-40B4-BE49-F238E27FC236}">
                  <a16:creationId xmlns:a16="http://schemas.microsoft.com/office/drawing/2014/main" id="{4EDB6602-3D9C-49E8-AA7C-E71256DEE072}"/>
                </a:ext>
              </a:extLst>
            </p:cNvPr>
            <p:cNvCxnSpPr/>
            <p:nvPr/>
          </p:nvCxnSpPr>
          <p:spPr>
            <a:xfrm>
              <a:off x="4784" y="3419"/>
              <a:ext cx="562" cy="0"/>
            </a:xfrm>
            <a:prstGeom prst="straightConnector1">
              <a:avLst/>
            </a:prstGeom>
            <a:noFill/>
            <a:ln w="25400" cap="flat" cmpd="sng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4" name="Google Shape;930;p20">
            <a:extLst>
              <a:ext uri="{FF2B5EF4-FFF2-40B4-BE49-F238E27FC236}">
                <a16:creationId xmlns:a16="http://schemas.microsoft.com/office/drawing/2014/main" id="{66DD5A89-DE59-40B7-A76E-9C4A671FF52C}"/>
              </a:ext>
            </a:extLst>
          </p:cNvPr>
          <p:cNvSpPr/>
          <p:nvPr/>
        </p:nvSpPr>
        <p:spPr>
          <a:xfrm>
            <a:off x="7017657" y="2596922"/>
            <a:ext cx="876300" cy="9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931;p20">
            <a:extLst>
              <a:ext uri="{FF2B5EF4-FFF2-40B4-BE49-F238E27FC236}">
                <a16:creationId xmlns:a16="http://schemas.microsoft.com/office/drawing/2014/main" id="{53A1CB72-569B-49C4-93FF-927CAD056101}"/>
              </a:ext>
            </a:extLst>
          </p:cNvPr>
          <p:cNvSpPr/>
          <p:nvPr/>
        </p:nvSpPr>
        <p:spPr>
          <a:xfrm>
            <a:off x="4960257" y="2889022"/>
            <a:ext cx="9271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932;p20">
            <a:extLst>
              <a:ext uri="{FF2B5EF4-FFF2-40B4-BE49-F238E27FC236}">
                <a16:creationId xmlns:a16="http://schemas.microsoft.com/office/drawing/2014/main" id="{5AE7491F-B95F-4F98-BA39-67389167C092}"/>
              </a:ext>
            </a:extLst>
          </p:cNvPr>
          <p:cNvSpPr/>
          <p:nvPr/>
        </p:nvSpPr>
        <p:spPr>
          <a:xfrm>
            <a:off x="4760231" y="3997097"/>
            <a:ext cx="1452563" cy="63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Level 1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Page Table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dirty="0">
                <a:solidFill>
                  <a:srgbClr val="56127A"/>
                </a:solidFill>
                <a:latin typeface="Verdana"/>
                <a:ea typeface="Verdana"/>
                <a:cs typeface="Arial"/>
                <a:sym typeface="Verdana"/>
              </a:rPr>
              <a:t>(Directory)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933;p20">
            <a:extLst>
              <a:ext uri="{FF2B5EF4-FFF2-40B4-BE49-F238E27FC236}">
                <a16:creationId xmlns:a16="http://schemas.microsoft.com/office/drawing/2014/main" id="{64FA21C6-E476-4337-9C71-2CF7EA6697DB}"/>
              </a:ext>
            </a:extLst>
          </p:cNvPr>
          <p:cNvSpPr/>
          <p:nvPr/>
        </p:nvSpPr>
        <p:spPr>
          <a:xfrm>
            <a:off x="6739845" y="4911497"/>
            <a:ext cx="1624012" cy="668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Level 2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Page Tables</a:t>
            </a:r>
            <a:r>
              <a:rPr lang="en-US" sz="2000" b="1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934;p20">
            <a:extLst>
              <a:ext uri="{FF2B5EF4-FFF2-40B4-BE49-F238E27FC236}">
                <a16:creationId xmlns:a16="http://schemas.microsoft.com/office/drawing/2014/main" id="{AAB7222C-868C-43D3-A695-C5FFB42D3EF9}"/>
              </a:ext>
            </a:extLst>
          </p:cNvPr>
          <p:cNvSpPr/>
          <p:nvPr/>
        </p:nvSpPr>
        <p:spPr>
          <a:xfrm>
            <a:off x="9343225" y="3967598"/>
            <a:ext cx="9144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935;p20" descr="40%">
            <a:extLst>
              <a:ext uri="{FF2B5EF4-FFF2-40B4-BE49-F238E27FC236}">
                <a16:creationId xmlns:a16="http://schemas.microsoft.com/office/drawing/2014/main" id="{1B938197-91E6-4DD0-9057-884784C75DA7}"/>
              </a:ext>
            </a:extLst>
          </p:cNvPr>
          <p:cNvSpPr/>
          <p:nvPr/>
        </p:nvSpPr>
        <p:spPr>
          <a:xfrm>
            <a:off x="9343225" y="3980298"/>
            <a:ext cx="901700" cy="9652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 cmpd="sng">
            <a:solidFill>
              <a:schemeClr val="accent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" name="Google Shape;936;p20">
            <a:extLst>
              <a:ext uri="{FF2B5EF4-FFF2-40B4-BE49-F238E27FC236}">
                <a16:creationId xmlns:a16="http://schemas.microsoft.com/office/drawing/2014/main" id="{312459A9-AA9C-40E6-B5C3-67466395E024}"/>
              </a:ext>
            </a:extLst>
          </p:cNvPr>
          <p:cNvCxnSpPr/>
          <p:nvPr/>
        </p:nvCxnSpPr>
        <p:spPr>
          <a:xfrm>
            <a:off x="9343225" y="4466073"/>
            <a:ext cx="892175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" name="Google Shape;937;p20">
            <a:extLst>
              <a:ext uri="{FF2B5EF4-FFF2-40B4-BE49-F238E27FC236}">
                <a16:creationId xmlns:a16="http://schemas.microsoft.com/office/drawing/2014/main" id="{D4EA14BE-7B4A-4DED-8110-9CAEAF0442B5}"/>
              </a:ext>
            </a:extLst>
          </p:cNvPr>
          <p:cNvCxnSpPr/>
          <p:nvPr/>
        </p:nvCxnSpPr>
        <p:spPr>
          <a:xfrm>
            <a:off x="9343225" y="4720073"/>
            <a:ext cx="892175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" name="Google Shape;938;p20">
            <a:extLst>
              <a:ext uri="{FF2B5EF4-FFF2-40B4-BE49-F238E27FC236}">
                <a16:creationId xmlns:a16="http://schemas.microsoft.com/office/drawing/2014/main" id="{75A4DF49-5AF9-4B44-8C5F-05D623E41FC2}"/>
              </a:ext>
            </a:extLst>
          </p:cNvPr>
          <p:cNvCxnSpPr/>
          <p:nvPr/>
        </p:nvCxnSpPr>
        <p:spPr>
          <a:xfrm>
            <a:off x="9343225" y="4213661"/>
            <a:ext cx="892175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3" name="Google Shape;939;p20">
            <a:extLst>
              <a:ext uri="{FF2B5EF4-FFF2-40B4-BE49-F238E27FC236}">
                <a16:creationId xmlns:a16="http://schemas.microsoft.com/office/drawing/2014/main" id="{CBD7C7EA-7E22-491F-9CCB-A9AD33ABF079}"/>
              </a:ext>
            </a:extLst>
          </p:cNvPr>
          <p:cNvCxnSpPr/>
          <p:nvPr/>
        </p:nvCxnSpPr>
        <p:spPr>
          <a:xfrm>
            <a:off x="5823857" y="3574822"/>
            <a:ext cx="1143000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4" name="Google Shape;940;p20">
            <a:extLst>
              <a:ext uri="{FF2B5EF4-FFF2-40B4-BE49-F238E27FC236}">
                <a16:creationId xmlns:a16="http://schemas.microsoft.com/office/drawing/2014/main" id="{3272A4B4-4264-4411-AB1F-4AECE5754DF1}"/>
              </a:ext>
            </a:extLst>
          </p:cNvPr>
          <p:cNvCxnSpPr/>
          <p:nvPr/>
        </p:nvCxnSpPr>
        <p:spPr>
          <a:xfrm>
            <a:off x="5860370" y="3773260"/>
            <a:ext cx="1106487" cy="1020762"/>
          </a:xfrm>
          <a:prstGeom prst="straightConnector1">
            <a:avLst/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5" name="Google Shape;941;p20">
            <a:extLst>
              <a:ext uri="{FF2B5EF4-FFF2-40B4-BE49-F238E27FC236}">
                <a16:creationId xmlns:a16="http://schemas.microsoft.com/office/drawing/2014/main" id="{89F9BCB5-FF74-434F-985D-4D04A438940F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7805057" y="3396098"/>
            <a:ext cx="1538168" cy="102524"/>
          </a:xfrm>
          <a:prstGeom prst="straightConnector1">
            <a:avLst/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6" name="Google Shape;942;p20">
            <a:extLst>
              <a:ext uri="{FF2B5EF4-FFF2-40B4-BE49-F238E27FC236}">
                <a16:creationId xmlns:a16="http://schemas.microsoft.com/office/drawing/2014/main" id="{C3C0A3E7-9005-4BFD-AF84-94040A2BA648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7881257" y="4717822"/>
            <a:ext cx="1461968" cy="811876"/>
          </a:xfrm>
          <a:prstGeom prst="straightConnector1">
            <a:avLst/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7" name="Google Shape;943;p20">
            <a:extLst>
              <a:ext uri="{FF2B5EF4-FFF2-40B4-BE49-F238E27FC236}">
                <a16:creationId xmlns:a16="http://schemas.microsoft.com/office/drawing/2014/main" id="{430C4E11-44DB-4D37-A568-461E7BDDBF41}"/>
              </a:ext>
            </a:extLst>
          </p:cNvPr>
          <p:cNvSpPr/>
          <p:nvPr/>
        </p:nvSpPr>
        <p:spPr>
          <a:xfrm>
            <a:off x="9123355" y="6045281"/>
            <a:ext cx="1465263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400"/>
              <a:buFont typeface="Verdana"/>
              <a:buNone/>
            </a:pPr>
            <a:r>
              <a:rPr lang="en-US" sz="1400" b="1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Data Pages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944;p20">
            <a:extLst>
              <a:ext uri="{FF2B5EF4-FFF2-40B4-BE49-F238E27FC236}">
                <a16:creationId xmlns:a16="http://schemas.microsoft.com/office/drawing/2014/main" id="{DA79DAEF-A24D-499B-A8BD-A91E6661BCEB}"/>
              </a:ext>
            </a:extLst>
          </p:cNvPr>
          <p:cNvSpPr/>
          <p:nvPr/>
        </p:nvSpPr>
        <p:spPr>
          <a:xfrm>
            <a:off x="1336711" y="4740645"/>
            <a:ext cx="1436787" cy="355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Valid page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945;p20">
            <a:extLst>
              <a:ext uri="{FF2B5EF4-FFF2-40B4-BE49-F238E27FC236}">
                <a16:creationId xmlns:a16="http://schemas.microsoft.com/office/drawing/2014/main" id="{068A851C-5468-4DAC-80C3-2758068D1CDB}"/>
              </a:ext>
            </a:extLst>
          </p:cNvPr>
          <p:cNvSpPr/>
          <p:nvPr/>
        </p:nvSpPr>
        <p:spPr>
          <a:xfrm>
            <a:off x="828811" y="5136223"/>
            <a:ext cx="476100" cy="301500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chemeClr val="tx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946;p20">
            <a:extLst>
              <a:ext uri="{FF2B5EF4-FFF2-40B4-BE49-F238E27FC236}">
                <a16:creationId xmlns:a16="http://schemas.microsoft.com/office/drawing/2014/main" id="{433CB2D2-BAB2-44B9-871A-3BCDC6529909}"/>
              </a:ext>
            </a:extLst>
          </p:cNvPr>
          <p:cNvSpPr/>
          <p:nvPr/>
        </p:nvSpPr>
        <p:spPr>
          <a:xfrm>
            <a:off x="607595" y="2314336"/>
            <a:ext cx="26496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Root of the Current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L1 Page Table</a:t>
            </a:r>
            <a:b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(Hardware register)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" name="Google Shape;947;p20">
            <a:extLst>
              <a:ext uri="{FF2B5EF4-FFF2-40B4-BE49-F238E27FC236}">
                <a16:creationId xmlns:a16="http://schemas.microsoft.com/office/drawing/2014/main" id="{EC844ADD-C004-41B0-A2FA-9A04468CB86B}"/>
              </a:ext>
            </a:extLst>
          </p:cNvPr>
          <p:cNvCxnSpPr>
            <a:cxnSpLocks/>
            <a:stCxn id="85" idx="3"/>
          </p:cNvCxnSpPr>
          <p:nvPr/>
        </p:nvCxnSpPr>
        <p:spPr>
          <a:xfrm>
            <a:off x="2959569" y="3347808"/>
            <a:ext cx="1997513" cy="616626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52" name="Google Shape;948;p20">
            <a:extLst>
              <a:ext uri="{FF2B5EF4-FFF2-40B4-BE49-F238E27FC236}">
                <a16:creationId xmlns:a16="http://schemas.microsoft.com/office/drawing/2014/main" id="{1F648979-7DE1-46F4-A08D-51D1666538F0}"/>
              </a:ext>
            </a:extLst>
          </p:cNvPr>
          <p:cNvCxnSpPr/>
          <p:nvPr/>
        </p:nvCxnSpPr>
        <p:spPr>
          <a:xfrm rot="10800000">
            <a:off x="4818970" y="3563710"/>
            <a:ext cx="0" cy="30480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53" name="Google Shape;949;p20">
            <a:extLst>
              <a:ext uri="{FF2B5EF4-FFF2-40B4-BE49-F238E27FC236}">
                <a16:creationId xmlns:a16="http://schemas.microsoft.com/office/drawing/2014/main" id="{B3949748-66E5-4E6B-97D7-8A1B946DDC3B}"/>
              </a:ext>
            </a:extLst>
          </p:cNvPr>
          <p:cNvCxnSpPr/>
          <p:nvPr/>
        </p:nvCxnSpPr>
        <p:spPr>
          <a:xfrm>
            <a:off x="9216225" y="2113398"/>
            <a:ext cx="0" cy="59690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triangle" w="med" len="med"/>
            <a:tailEnd type="none" w="sm" len="sm"/>
          </a:ln>
        </p:spPr>
      </p:cxnSp>
      <p:sp>
        <p:nvSpPr>
          <p:cNvPr id="54" name="Google Shape;950;p20">
            <a:extLst>
              <a:ext uri="{FF2B5EF4-FFF2-40B4-BE49-F238E27FC236}">
                <a16:creationId xmlns:a16="http://schemas.microsoft.com/office/drawing/2014/main" id="{4C35D632-BA4E-4CAA-B140-20BB97DF66AF}"/>
              </a:ext>
            </a:extLst>
          </p:cNvPr>
          <p:cNvSpPr/>
          <p:nvPr/>
        </p:nvSpPr>
        <p:spPr>
          <a:xfrm>
            <a:off x="4376057" y="3498622"/>
            <a:ext cx="468313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400"/>
              <a:buFont typeface="Verdana"/>
              <a:buNone/>
            </a:pPr>
            <a:r>
              <a:rPr lang="en-US" sz="1400" b="1" i="0" u="none" strike="noStrike" cap="none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p1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951;p20">
            <a:extLst>
              <a:ext uri="{FF2B5EF4-FFF2-40B4-BE49-F238E27FC236}">
                <a16:creationId xmlns:a16="http://schemas.microsoft.com/office/drawing/2014/main" id="{A817FAC2-2E7A-4653-B9E3-19A2F51FFBC1}"/>
              </a:ext>
            </a:extLst>
          </p:cNvPr>
          <p:cNvSpPr/>
          <p:nvPr/>
        </p:nvSpPr>
        <p:spPr>
          <a:xfrm>
            <a:off x="8412950" y="2265798"/>
            <a:ext cx="839788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400"/>
              <a:buFont typeface="Verdana"/>
              <a:buNone/>
            </a:pPr>
            <a:r>
              <a:rPr lang="en-US" sz="1400" b="1" i="0" u="none" strike="noStrike" cap="none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offset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952;p20">
            <a:extLst>
              <a:ext uri="{FF2B5EF4-FFF2-40B4-BE49-F238E27FC236}">
                <a16:creationId xmlns:a16="http://schemas.microsoft.com/office/drawing/2014/main" id="{F5C37FBB-8882-4DDC-9F56-23F98474B03D}"/>
              </a:ext>
            </a:extLst>
          </p:cNvPr>
          <p:cNvSpPr/>
          <p:nvPr/>
        </p:nvSpPr>
        <p:spPr>
          <a:xfrm>
            <a:off x="6433457" y="3096985"/>
            <a:ext cx="468313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400"/>
              <a:buFont typeface="Verdana"/>
              <a:buNone/>
            </a:pPr>
            <a:r>
              <a:rPr lang="en-US" sz="1400" b="1" i="0" u="none" strike="noStrike" cap="none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p2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953;p20">
            <a:extLst>
              <a:ext uri="{FF2B5EF4-FFF2-40B4-BE49-F238E27FC236}">
                <a16:creationId xmlns:a16="http://schemas.microsoft.com/office/drawing/2014/main" id="{ED6CCF67-34CB-46BC-8B65-C32EBBA66875}"/>
              </a:ext>
            </a:extLst>
          </p:cNvPr>
          <p:cNvSpPr/>
          <p:nvPr/>
        </p:nvSpPr>
        <p:spPr>
          <a:xfrm>
            <a:off x="1861457" y="1060222"/>
            <a:ext cx="2119313" cy="3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2000"/>
              <a:buFont typeface="Verdana"/>
              <a:buNone/>
            </a:pPr>
            <a:r>
              <a:rPr lang="en-US" sz="2000" b="0" i="0" u="none" strike="noStrike" cap="none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Virtual Address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955;p20" descr="Wide upward diagonal">
            <a:extLst>
              <a:ext uri="{FF2B5EF4-FFF2-40B4-BE49-F238E27FC236}">
                <a16:creationId xmlns:a16="http://schemas.microsoft.com/office/drawing/2014/main" id="{1C0CA3E1-B1B7-4D97-99D7-D81D18189E3A}"/>
              </a:ext>
            </a:extLst>
          </p:cNvPr>
          <p:cNvSpPr/>
          <p:nvPr/>
        </p:nvSpPr>
        <p:spPr>
          <a:xfrm>
            <a:off x="828811" y="5577485"/>
            <a:ext cx="458887" cy="301499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 cap="flat" cmpd="sng">
            <a:solidFill>
              <a:schemeClr val="accent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957;p20" descr="Wide upward diagonal">
            <a:extLst>
              <a:ext uri="{FF2B5EF4-FFF2-40B4-BE49-F238E27FC236}">
                <a16:creationId xmlns:a16="http://schemas.microsoft.com/office/drawing/2014/main" id="{64B63D80-DDC6-4DF4-83B0-49FF03775399}"/>
              </a:ext>
            </a:extLst>
          </p:cNvPr>
          <p:cNvSpPr/>
          <p:nvPr/>
        </p:nvSpPr>
        <p:spPr>
          <a:xfrm>
            <a:off x="4985657" y="3270022"/>
            <a:ext cx="914400" cy="244475"/>
          </a:xfrm>
          <a:prstGeom prst="rect">
            <a:avLst/>
          </a:prstGeom>
          <a:solidFill>
            <a:schemeClr val="bg1">
              <a:lumMod val="65000"/>
            </a:schemeClr>
          </a:solidFill>
          <a:ln w="25400" cap="flat" cmpd="sng">
            <a:solidFill>
              <a:schemeClr val="accent5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958;p20">
            <a:extLst>
              <a:ext uri="{FF2B5EF4-FFF2-40B4-BE49-F238E27FC236}">
                <a16:creationId xmlns:a16="http://schemas.microsoft.com/office/drawing/2014/main" id="{1CE5560E-67E8-4D69-B900-1E8B761A66E4}"/>
              </a:ext>
            </a:extLst>
          </p:cNvPr>
          <p:cNvSpPr/>
          <p:nvPr/>
        </p:nvSpPr>
        <p:spPr>
          <a:xfrm>
            <a:off x="4985657" y="3041422"/>
            <a:ext cx="914400" cy="244475"/>
          </a:xfrm>
          <a:prstGeom prst="rect">
            <a:avLst/>
          </a:prstGeom>
          <a:solidFill>
            <a:schemeClr val="bg1">
              <a:lumMod val="65000"/>
            </a:schemeClr>
          </a:solidFill>
          <a:ln w="25400" cap="flat" cmpd="sng">
            <a:solidFill>
              <a:schemeClr val="accent5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959;p20" descr="40%">
            <a:extLst>
              <a:ext uri="{FF2B5EF4-FFF2-40B4-BE49-F238E27FC236}">
                <a16:creationId xmlns:a16="http://schemas.microsoft.com/office/drawing/2014/main" id="{8B4C469E-0215-4191-BDE3-F6F12B6F194F}"/>
              </a:ext>
            </a:extLst>
          </p:cNvPr>
          <p:cNvSpPr/>
          <p:nvPr/>
        </p:nvSpPr>
        <p:spPr>
          <a:xfrm>
            <a:off x="4985657" y="3727222"/>
            <a:ext cx="914400" cy="228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5400" cap="flat" cmpd="sng">
            <a:solidFill>
              <a:schemeClr val="accent5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960;p20">
            <a:extLst>
              <a:ext uri="{FF2B5EF4-FFF2-40B4-BE49-F238E27FC236}">
                <a16:creationId xmlns:a16="http://schemas.microsoft.com/office/drawing/2014/main" id="{64A77CD1-5AD6-4099-B505-5E73EDCD1A40}"/>
              </a:ext>
            </a:extLst>
          </p:cNvPr>
          <p:cNvSpPr/>
          <p:nvPr/>
        </p:nvSpPr>
        <p:spPr>
          <a:xfrm>
            <a:off x="4985657" y="3514497"/>
            <a:ext cx="914400" cy="228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5400" cap="flat" cmpd="sng">
            <a:solidFill>
              <a:schemeClr val="accent5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961;p20">
            <a:extLst>
              <a:ext uri="{FF2B5EF4-FFF2-40B4-BE49-F238E27FC236}">
                <a16:creationId xmlns:a16="http://schemas.microsoft.com/office/drawing/2014/main" id="{C03F4540-208B-43DE-8FA5-EFB64FD498FD}"/>
              </a:ext>
            </a:extLst>
          </p:cNvPr>
          <p:cNvSpPr/>
          <p:nvPr/>
        </p:nvSpPr>
        <p:spPr>
          <a:xfrm>
            <a:off x="6966857" y="3117622"/>
            <a:ext cx="898525" cy="244475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962;p20" descr="Wide upward diagonal">
            <a:extLst>
              <a:ext uri="{FF2B5EF4-FFF2-40B4-BE49-F238E27FC236}">
                <a16:creationId xmlns:a16="http://schemas.microsoft.com/office/drawing/2014/main" id="{3479F7B4-8338-40C9-92B6-E9065A3DC28C}"/>
              </a:ext>
            </a:extLst>
          </p:cNvPr>
          <p:cNvSpPr/>
          <p:nvPr/>
        </p:nvSpPr>
        <p:spPr>
          <a:xfrm>
            <a:off x="6966857" y="2660422"/>
            <a:ext cx="898525" cy="244475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963;p20" descr="40%">
            <a:extLst>
              <a:ext uri="{FF2B5EF4-FFF2-40B4-BE49-F238E27FC236}">
                <a16:creationId xmlns:a16="http://schemas.microsoft.com/office/drawing/2014/main" id="{0783C3A6-B3EC-44AE-B2AA-33F53B027FF2}"/>
              </a:ext>
            </a:extLst>
          </p:cNvPr>
          <p:cNvSpPr/>
          <p:nvPr/>
        </p:nvSpPr>
        <p:spPr>
          <a:xfrm>
            <a:off x="6966857" y="2889022"/>
            <a:ext cx="898525" cy="2444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964;p20">
            <a:extLst>
              <a:ext uri="{FF2B5EF4-FFF2-40B4-BE49-F238E27FC236}">
                <a16:creationId xmlns:a16="http://schemas.microsoft.com/office/drawing/2014/main" id="{B1723F36-5AB7-4986-BEB5-5343D8778F2A}"/>
              </a:ext>
            </a:extLst>
          </p:cNvPr>
          <p:cNvSpPr/>
          <p:nvPr/>
        </p:nvSpPr>
        <p:spPr>
          <a:xfrm>
            <a:off x="6966857" y="3346222"/>
            <a:ext cx="898525" cy="2444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0A46B473-8A45-4627-9A43-9B953D86C3BA}"/>
              </a:ext>
            </a:extLst>
          </p:cNvPr>
          <p:cNvGrpSpPr/>
          <p:nvPr/>
        </p:nvGrpSpPr>
        <p:grpSpPr>
          <a:xfrm>
            <a:off x="3958325" y="929123"/>
            <a:ext cx="3132138" cy="623338"/>
            <a:chOff x="3080657" y="1361847"/>
            <a:chExt cx="3132138" cy="623338"/>
          </a:xfrm>
        </p:grpSpPr>
        <p:sp>
          <p:nvSpPr>
            <p:cNvPr id="22" name="Google Shape;917;p20">
              <a:extLst>
                <a:ext uri="{FF2B5EF4-FFF2-40B4-BE49-F238E27FC236}">
                  <a16:creationId xmlns:a16="http://schemas.microsoft.com/office/drawing/2014/main" id="{5E7CAC2B-9E0D-4CF9-9F84-BD30CEA8A42F}"/>
                </a:ext>
              </a:extLst>
            </p:cNvPr>
            <p:cNvSpPr/>
            <p:nvPr/>
          </p:nvSpPr>
          <p:spPr>
            <a:xfrm>
              <a:off x="3169557" y="1682522"/>
              <a:ext cx="2921000" cy="29210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69" name="Google Shape;965;p20">
              <a:extLst>
                <a:ext uri="{FF2B5EF4-FFF2-40B4-BE49-F238E27FC236}">
                  <a16:creationId xmlns:a16="http://schemas.microsoft.com/office/drawing/2014/main" id="{E8F60FE6-319F-455A-9CD5-447DC846FE93}"/>
                </a:ext>
              </a:extLst>
            </p:cNvPr>
            <p:cNvCxnSpPr/>
            <p:nvPr/>
          </p:nvCxnSpPr>
          <p:spPr>
            <a:xfrm>
              <a:off x="5023757" y="1695222"/>
              <a:ext cx="0" cy="2794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966;p20">
              <a:extLst>
                <a:ext uri="{FF2B5EF4-FFF2-40B4-BE49-F238E27FC236}">
                  <a16:creationId xmlns:a16="http://schemas.microsoft.com/office/drawing/2014/main" id="{1424482C-AAEA-4BBA-B9C2-3254664F4237}"/>
                </a:ext>
              </a:extLst>
            </p:cNvPr>
            <p:cNvCxnSpPr/>
            <p:nvPr/>
          </p:nvCxnSpPr>
          <p:spPr>
            <a:xfrm>
              <a:off x="4071257" y="1695222"/>
              <a:ext cx="0" cy="27940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1" name="Google Shape;967;p20">
              <a:extLst>
                <a:ext uri="{FF2B5EF4-FFF2-40B4-BE49-F238E27FC236}">
                  <a16:creationId xmlns:a16="http://schemas.microsoft.com/office/drawing/2014/main" id="{0B0E8FC9-0C3C-4CC6-89FC-5C65C96FCDEB}"/>
                </a:ext>
              </a:extLst>
            </p:cNvPr>
            <p:cNvSpPr/>
            <p:nvPr/>
          </p:nvSpPr>
          <p:spPr>
            <a:xfrm>
              <a:off x="3156857" y="1649185"/>
              <a:ext cx="2921100" cy="33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0475" tIns="44450" rIns="90475" bIns="4445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6127A"/>
                </a:buClr>
                <a:buSzPts val="1600"/>
                <a:buFont typeface="Verdana"/>
                <a:buNone/>
              </a:pPr>
              <a:r>
                <a:rPr lang="en-US" sz="1600" b="0" i="0" u="none" strike="noStrike" cap="none" dirty="0">
                  <a:solidFill>
                    <a:srgbClr val="56127A"/>
                  </a:solidFill>
                  <a:latin typeface="Verdana"/>
                  <a:ea typeface="Verdana"/>
                  <a:cs typeface="Verdana"/>
                  <a:sym typeface="Verdana"/>
                </a:rPr>
                <a:t>p1</a:t>
              </a:r>
              <a:r>
                <a:rPr lang="en-US" sz="1600" b="0" i="0" u="none" strike="noStrike" cap="none" dirty="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            </a:t>
              </a:r>
              <a:r>
                <a:rPr lang="en-US" sz="1600" b="0" i="0" u="none" strike="noStrike" cap="none" dirty="0">
                  <a:solidFill>
                    <a:srgbClr val="56127A"/>
                  </a:solidFill>
                  <a:latin typeface="Verdana"/>
                  <a:ea typeface="Verdana"/>
                  <a:cs typeface="Verdana"/>
                  <a:sym typeface="Verdana"/>
                </a:rPr>
                <a:t>p2   </a:t>
              </a:r>
              <a:r>
                <a:rPr lang="en-US" sz="1600" b="0" i="0" u="none" strike="noStrike" cap="none" dirty="0">
                  <a:solidFill>
                    <a:schemeClr val="accent2"/>
                  </a:solidFill>
                  <a:latin typeface="Arial"/>
                  <a:ea typeface="Arial"/>
                  <a:cs typeface="Arial"/>
                  <a:sym typeface="Arial"/>
                </a:rPr>
                <a:t>       </a:t>
              </a:r>
              <a:r>
                <a:rPr lang="en-US" sz="1600" b="0" i="0" u="none" strike="noStrike" cap="none" dirty="0">
                  <a:solidFill>
                    <a:srgbClr val="56127A"/>
                  </a:solidFill>
                  <a:latin typeface="Verdana"/>
                  <a:ea typeface="Verdana"/>
                  <a:cs typeface="Verdana"/>
                  <a:sym typeface="Verdana"/>
                </a:rPr>
                <a:t>offset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968;p20">
              <a:extLst>
                <a:ext uri="{FF2B5EF4-FFF2-40B4-BE49-F238E27FC236}">
                  <a16:creationId xmlns:a16="http://schemas.microsoft.com/office/drawing/2014/main" id="{68EEA2DB-8A03-4592-9DB4-B5A34681C96C}"/>
                </a:ext>
              </a:extLst>
            </p:cNvPr>
            <p:cNvSpPr txBox="1"/>
            <p:nvPr/>
          </p:nvSpPr>
          <p:spPr>
            <a:xfrm>
              <a:off x="5900057" y="1361847"/>
              <a:ext cx="312738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6127A"/>
                </a:buClr>
                <a:buSzPts val="1600"/>
                <a:buFont typeface="Verdana"/>
                <a:buNone/>
              </a:pPr>
              <a:r>
                <a:rPr lang="en-US" sz="1600" b="0" i="0" u="none" strike="noStrike" cap="none">
                  <a:solidFill>
                    <a:srgbClr val="56127A"/>
                  </a:solidFill>
                  <a:latin typeface="Verdana"/>
                  <a:ea typeface="Verdana"/>
                  <a:cs typeface="Verdana"/>
                  <a:sym typeface="Verdana"/>
                </a:rPr>
                <a:t>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969;p20">
              <a:extLst>
                <a:ext uri="{FF2B5EF4-FFF2-40B4-BE49-F238E27FC236}">
                  <a16:creationId xmlns:a16="http://schemas.microsoft.com/office/drawing/2014/main" id="{DE883E76-D0B5-4C24-B207-094360FCE6EE}"/>
                </a:ext>
              </a:extLst>
            </p:cNvPr>
            <p:cNvSpPr txBox="1"/>
            <p:nvPr/>
          </p:nvSpPr>
          <p:spPr>
            <a:xfrm>
              <a:off x="4985657" y="1365022"/>
              <a:ext cx="457200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6127A"/>
                </a:buClr>
                <a:buSzPts val="1600"/>
                <a:buFont typeface="Verdana"/>
                <a:buNone/>
              </a:pPr>
              <a:r>
                <a:rPr lang="en-US" sz="1600" b="0" i="0" u="none" strike="noStrike" cap="none">
                  <a:solidFill>
                    <a:srgbClr val="56127A"/>
                  </a:solidFill>
                  <a:latin typeface="Verdana"/>
                  <a:ea typeface="Verdana"/>
                  <a:cs typeface="Verdana"/>
                  <a:sym typeface="Verdana"/>
                </a:rPr>
                <a:t>11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970;p20">
              <a:extLst>
                <a:ext uri="{FF2B5EF4-FFF2-40B4-BE49-F238E27FC236}">
                  <a16:creationId xmlns:a16="http://schemas.microsoft.com/office/drawing/2014/main" id="{C09EBF82-FD1C-42CC-B40B-44AA16A8A14E}"/>
                </a:ext>
              </a:extLst>
            </p:cNvPr>
            <p:cNvSpPr txBox="1"/>
            <p:nvPr/>
          </p:nvSpPr>
          <p:spPr>
            <a:xfrm>
              <a:off x="4680857" y="1365022"/>
              <a:ext cx="457200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6127A"/>
                </a:buClr>
                <a:buSzPts val="1600"/>
                <a:buFont typeface="Verdana"/>
                <a:buNone/>
              </a:pPr>
              <a:r>
                <a:rPr lang="en-US" sz="1600" b="0" i="0" u="none" strike="noStrike" cap="none">
                  <a:solidFill>
                    <a:srgbClr val="56127A"/>
                  </a:solidFill>
                  <a:latin typeface="Verdana"/>
                  <a:ea typeface="Verdana"/>
                  <a:cs typeface="Verdana"/>
                  <a:sym typeface="Verdana"/>
                </a:rPr>
                <a:t>12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971;p20">
              <a:extLst>
                <a:ext uri="{FF2B5EF4-FFF2-40B4-BE49-F238E27FC236}">
                  <a16:creationId xmlns:a16="http://schemas.microsoft.com/office/drawing/2014/main" id="{59DA1958-AAEF-4985-8DFA-8997C7F14896}"/>
                </a:ext>
              </a:extLst>
            </p:cNvPr>
            <p:cNvSpPr txBox="1"/>
            <p:nvPr/>
          </p:nvSpPr>
          <p:spPr>
            <a:xfrm>
              <a:off x="3995057" y="1365022"/>
              <a:ext cx="457200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6127A"/>
                </a:buClr>
                <a:buSzPts val="1600"/>
                <a:buFont typeface="Verdana"/>
                <a:buNone/>
              </a:pPr>
              <a:r>
                <a:rPr lang="en-US" sz="1600" b="0" i="0" u="none" strike="noStrike" cap="none">
                  <a:solidFill>
                    <a:srgbClr val="56127A"/>
                  </a:solidFill>
                  <a:latin typeface="Verdana"/>
                  <a:ea typeface="Verdana"/>
                  <a:cs typeface="Verdana"/>
                  <a:sym typeface="Verdana"/>
                </a:rPr>
                <a:t>21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972;p20">
              <a:extLst>
                <a:ext uri="{FF2B5EF4-FFF2-40B4-BE49-F238E27FC236}">
                  <a16:creationId xmlns:a16="http://schemas.microsoft.com/office/drawing/2014/main" id="{99D0B6B5-1D19-4882-BA8C-665E27EBAC1A}"/>
                </a:ext>
              </a:extLst>
            </p:cNvPr>
            <p:cNvSpPr txBox="1"/>
            <p:nvPr/>
          </p:nvSpPr>
          <p:spPr>
            <a:xfrm>
              <a:off x="3690257" y="1365022"/>
              <a:ext cx="457200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6127A"/>
                </a:buClr>
                <a:buSzPts val="1600"/>
                <a:buFont typeface="Verdana"/>
                <a:buNone/>
              </a:pPr>
              <a:r>
                <a:rPr lang="en-US" sz="1600" b="0" i="0" u="none" strike="noStrike" cap="none">
                  <a:solidFill>
                    <a:srgbClr val="56127A"/>
                  </a:solidFill>
                  <a:latin typeface="Verdana"/>
                  <a:ea typeface="Verdana"/>
                  <a:cs typeface="Verdana"/>
                  <a:sym typeface="Verdana"/>
                </a:rPr>
                <a:t>22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973;p20">
              <a:extLst>
                <a:ext uri="{FF2B5EF4-FFF2-40B4-BE49-F238E27FC236}">
                  <a16:creationId xmlns:a16="http://schemas.microsoft.com/office/drawing/2014/main" id="{98A88BFC-47A8-4931-ACF5-6FCA613EE7FD}"/>
                </a:ext>
              </a:extLst>
            </p:cNvPr>
            <p:cNvSpPr txBox="1"/>
            <p:nvPr/>
          </p:nvSpPr>
          <p:spPr>
            <a:xfrm>
              <a:off x="3080657" y="1365022"/>
              <a:ext cx="457200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56127A"/>
                </a:buClr>
                <a:buSzPts val="1600"/>
                <a:buFont typeface="Verdana"/>
                <a:buNone/>
              </a:pPr>
              <a:r>
                <a:rPr lang="en-US" sz="1600" b="0" i="0" u="none" strike="noStrike" cap="none">
                  <a:solidFill>
                    <a:srgbClr val="56127A"/>
                  </a:solidFill>
                  <a:latin typeface="Verdana"/>
                  <a:ea typeface="Verdana"/>
                  <a:cs typeface="Verdana"/>
                  <a:sym typeface="Verdana"/>
                </a:rPr>
                <a:t>31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" name="Google Shape;975;p20">
            <a:extLst>
              <a:ext uri="{FF2B5EF4-FFF2-40B4-BE49-F238E27FC236}">
                <a16:creationId xmlns:a16="http://schemas.microsoft.com/office/drawing/2014/main" id="{D28B031C-D2B4-4C63-9049-3925E29DC796}"/>
              </a:ext>
            </a:extLst>
          </p:cNvPr>
          <p:cNvSpPr txBox="1"/>
          <p:nvPr/>
        </p:nvSpPr>
        <p:spPr>
          <a:xfrm>
            <a:off x="3979870" y="1541898"/>
            <a:ext cx="1158875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10-bit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L1 index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977;p20">
            <a:extLst>
              <a:ext uri="{FF2B5EF4-FFF2-40B4-BE49-F238E27FC236}">
                <a16:creationId xmlns:a16="http://schemas.microsoft.com/office/drawing/2014/main" id="{D0C368B8-1ED1-440A-82E5-52D42EF35755}"/>
              </a:ext>
            </a:extLst>
          </p:cNvPr>
          <p:cNvSpPr txBox="1"/>
          <p:nvPr/>
        </p:nvSpPr>
        <p:spPr>
          <a:xfrm>
            <a:off x="4979087" y="1582288"/>
            <a:ext cx="1158875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10-bit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L2 index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978;p20" descr="40%">
            <a:extLst>
              <a:ext uri="{FF2B5EF4-FFF2-40B4-BE49-F238E27FC236}">
                <a16:creationId xmlns:a16="http://schemas.microsoft.com/office/drawing/2014/main" id="{13C551B2-4216-46F1-9EFF-70685F0FC081}"/>
              </a:ext>
            </a:extLst>
          </p:cNvPr>
          <p:cNvSpPr/>
          <p:nvPr/>
        </p:nvSpPr>
        <p:spPr>
          <a:xfrm>
            <a:off x="828811" y="4791673"/>
            <a:ext cx="476100" cy="3015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981;p20" descr="40%">
            <a:extLst>
              <a:ext uri="{FF2B5EF4-FFF2-40B4-BE49-F238E27FC236}">
                <a16:creationId xmlns:a16="http://schemas.microsoft.com/office/drawing/2014/main" id="{A6CE9B19-A6E4-44FE-820A-78EBFBD8ED71}"/>
              </a:ext>
            </a:extLst>
          </p:cNvPr>
          <p:cNvSpPr/>
          <p:nvPr/>
        </p:nvSpPr>
        <p:spPr>
          <a:xfrm>
            <a:off x="2045169" y="3233508"/>
            <a:ext cx="914400" cy="228600"/>
          </a:xfrm>
          <a:prstGeom prst="rect">
            <a:avLst/>
          </a:prstGeom>
          <a:solidFill>
            <a:schemeClr val="accent4"/>
          </a:solidFill>
          <a:ln w="254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985;p20" descr="40%">
            <a:extLst>
              <a:ext uri="{FF2B5EF4-FFF2-40B4-BE49-F238E27FC236}">
                <a16:creationId xmlns:a16="http://schemas.microsoft.com/office/drawing/2014/main" id="{E175C186-F807-4EE2-90E0-8A6EDC3014ED}"/>
              </a:ext>
            </a:extLst>
          </p:cNvPr>
          <p:cNvSpPr/>
          <p:nvPr/>
        </p:nvSpPr>
        <p:spPr>
          <a:xfrm>
            <a:off x="818543" y="5951895"/>
            <a:ext cx="476100" cy="301500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944;p20">
            <a:extLst>
              <a:ext uri="{FF2B5EF4-FFF2-40B4-BE49-F238E27FC236}">
                <a16:creationId xmlns:a16="http://schemas.microsoft.com/office/drawing/2014/main" id="{7BD2D186-8439-49FB-B381-5755A018DE4D}"/>
              </a:ext>
            </a:extLst>
          </p:cNvPr>
          <p:cNvSpPr/>
          <p:nvPr/>
        </p:nvSpPr>
        <p:spPr>
          <a:xfrm>
            <a:off x="1350268" y="5092166"/>
            <a:ext cx="2012044" cy="355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Inv</a:t>
            </a: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alid page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82;p20">
            <a:extLst>
              <a:ext uri="{FF2B5EF4-FFF2-40B4-BE49-F238E27FC236}">
                <a16:creationId xmlns:a16="http://schemas.microsoft.com/office/drawing/2014/main" id="{F0353D36-F728-4A62-B489-B6DDA99BC483}"/>
              </a:ext>
            </a:extLst>
          </p:cNvPr>
          <p:cNvSpPr/>
          <p:nvPr/>
        </p:nvSpPr>
        <p:spPr>
          <a:xfrm rot="-5400000">
            <a:off x="9427362" y="2852378"/>
            <a:ext cx="2322513" cy="36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Physical Memory</a:t>
            </a:r>
            <a:endParaRPr sz="1800" b="0" i="0" u="none" strike="noStrike" cap="none" dirty="0">
              <a:solidFill>
                <a:srgbClr val="56127A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91" name="Google Shape;942;p20">
            <a:extLst>
              <a:ext uri="{FF2B5EF4-FFF2-40B4-BE49-F238E27FC236}">
                <a16:creationId xmlns:a16="http://schemas.microsoft.com/office/drawing/2014/main" id="{205FAE7E-79CE-4EA7-9D0F-6CB4806522A3}"/>
              </a:ext>
            </a:extLst>
          </p:cNvPr>
          <p:cNvCxnSpPr>
            <a:cxnSpLocks/>
            <a:stCxn id="67" idx="3"/>
            <a:endCxn id="30" idx="1"/>
          </p:cNvCxnSpPr>
          <p:nvPr/>
        </p:nvCxnSpPr>
        <p:spPr>
          <a:xfrm>
            <a:off x="7865382" y="3011260"/>
            <a:ext cx="1477843" cy="2518438"/>
          </a:xfrm>
          <a:prstGeom prst="straightConnector1">
            <a:avLst/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95" name="Google Shape;944;p20">
            <a:extLst>
              <a:ext uri="{FF2B5EF4-FFF2-40B4-BE49-F238E27FC236}">
                <a16:creationId xmlns:a16="http://schemas.microsoft.com/office/drawing/2014/main" id="{34264442-96E3-4A1D-9D55-C75365966201}"/>
              </a:ext>
            </a:extLst>
          </p:cNvPr>
          <p:cNvSpPr/>
          <p:nvPr/>
        </p:nvSpPr>
        <p:spPr>
          <a:xfrm>
            <a:off x="1331268" y="5915296"/>
            <a:ext cx="2268587" cy="355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Valid data in RAM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44;p20">
            <a:extLst>
              <a:ext uri="{FF2B5EF4-FFF2-40B4-BE49-F238E27FC236}">
                <a16:creationId xmlns:a16="http://schemas.microsoft.com/office/drawing/2014/main" id="{71F1487F-33CA-49AD-A932-D76B0193F5A3}"/>
              </a:ext>
            </a:extLst>
          </p:cNvPr>
          <p:cNvSpPr/>
          <p:nvPr/>
        </p:nvSpPr>
        <p:spPr>
          <a:xfrm>
            <a:off x="1331268" y="5546226"/>
            <a:ext cx="2012044" cy="355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Unused RAM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944;p20">
            <a:extLst>
              <a:ext uri="{FF2B5EF4-FFF2-40B4-BE49-F238E27FC236}">
                <a16:creationId xmlns:a16="http://schemas.microsoft.com/office/drawing/2014/main" id="{476E1988-444D-4E1D-AD41-A00953EDCD73}"/>
              </a:ext>
            </a:extLst>
          </p:cNvPr>
          <p:cNvSpPr/>
          <p:nvPr/>
        </p:nvSpPr>
        <p:spPr>
          <a:xfrm>
            <a:off x="1336711" y="3942277"/>
            <a:ext cx="2025601" cy="355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Valid page table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945;p20">
            <a:extLst>
              <a:ext uri="{FF2B5EF4-FFF2-40B4-BE49-F238E27FC236}">
                <a16:creationId xmlns:a16="http://schemas.microsoft.com/office/drawing/2014/main" id="{DA56C924-4C68-4F83-8F4F-DBBAA0B2880A}"/>
              </a:ext>
            </a:extLst>
          </p:cNvPr>
          <p:cNvSpPr/>
          <p:nvPr/>
        </p:nvSpPr>
        <p:spPr>
          <a:xfrm>
            <a:off x="828811" y="4337855"/>
            <a:ext cx="476100" cy="301500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978;p20" descr="40%">
            <a:extLst>
              <a:ext uri="{FF2B5EF4-FFF2-40B4-BE49-F238E27FC236}">
                <a16:creationId xmlns:a16="http://schemas.microsoft.com/office/drawing/2014/main" id="{F3B68CA0-C213-47B3-BA70-2CCE33113A72}"/>
              </a:ext>
            </a:extLst>
          </p:cNvPr>
          <p:cNvSpPr/>
          <p:nvPr/>
        </p:nvSpPr>
        <p:spPr>
          <a:xfrm>
            <a:off x="828811" y="3993305"/>
            <a:ext cx="476100" cy="3015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9050" cap="flat" cmpd="sng">
            <a:solidFill>
              <a:schemeClr val="accent5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944;p20">
            <a:extLst>
              <a:ext uri="{FF2B5EF4-FFF2-40B4-BE49-F238E27FC236}">
                <a16:creationId xmlns:a16="http://schemas.microsoft.com/office/drawing/2014/main" id="{26C41EB5-D420-45CA-82ED-2AA9A376EDBB}"/>
              </a:ext>
            </a:extLst>
          </p:cNvPr>
          <p:cNvSpPr/>
          <p:nvPr/>
        </p:nvSpPr>
        <p:spPr>
          <a:xfrm>
            <a:off x="1350268" y="4293798"/>
            <a:ext cx="2445530" cy="355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6127A"/>
              </a:buClr>
              <a:buSzPts val="1800"/>
              <a:buFont typeface="Verdana"/>
              <a:buNone/>
            </a:pPr>
            <a:r>
              <a:rPr lang="en-US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Inv</a:t>
            </a:r>
            <a:r>
              <a:rPr lang="en-US" sz="1800" b="0" i="0" u="none" strike="noStrike" cap="none" dirty="0">
                <a:solidFill>
                  <a:srgbClr val="56127A"/>
                </a:solidFill>
                <a:latin typeface="Verdana"/>
                <a:ea typeface="Verdana"/>
                <a:cs typeface="Verdana"/>
                <a:sym typeface="Verdana"/>
              </a:rPr>
              <a:t>alid page table</a:t>
            </a:r>
            <a:endParaRPr lang="en-U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981;p20" descr="40%">
            <a:extLst>
              <a:ext uri="{FF2B5EF4-FFF2-40B4-BE49-F238E27FC236}">
                <a16:creationId xmlns:a16="http://schemas.microsoft.com/office/drawing/2014/main" id="{C18C91B9-2281-4005-897B-11699A4E5ED7}"/>
              </a:ext>
            </a:extLst>
          </p:cNvPr>
          <p:cNvSpPr/>
          <p:nvPr/>
        </p:nvSpPr>
        <p:spPr>
          <a:xfrm>
            <a:off x="719174" y="3857480"/>
            <a:ext cx="2894238" cy="2486996"/>
          </a:xfrm>
          <a:prstGeom prst="rect">
            <a:avLst/>
          </a:prstGeom>
          <a:noFill/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42453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97D4B-61C8-4BC3-BA8E-BA757F548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Multilevel page table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AED4C-0EAA-48C6-9195-B877DEA7D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 address is broken down into three or more parts</a:t>
            </a:r>
          </a:p>
          <a:p>
            <a:pPr lvl="1"/>
            <a:r>
              <a:rPr lang="en-US" dirty="0"/>
              <a:t>Highest bits index into highest-level page table</a:t>
            </a:r>
          </a:p>
          <a:p>
            <a:r>
              <a:rPr lang="en-US" dirty="0"/>
              <a:t>A missing entry at any level triggers a page fault</a:t>
            </a:r>
          </a:p>
          <a:p>
            <a:endParaRPr lang="en-US" dirty="0"/>
          </a:p>
          <a:p>
            <a:r>
              <a:rPr lang="en-US" dirty="0"/>
              <a:t>Size of tables in memory</a:t>
            </a:r>
            <a:br>
              <a:rPr lang="en-US" dirty="0"/>
            </a:br>
            <a:r>
              <a:rPr lang="en-US" dirty="0"/>
              <a:t>proportional to number of</a:t>
            </a:r>
            <a:br>
              <a:rPr lang="en-US" dirty="0"/>
            </a:br>
            <a:r>
              <a:rPr lang="en-US" dirty="0"/>
              <a:t>pages of virtual memory used</a:t>
            </a:r>
          </a:p>
          <a:p>
            <a:pPr lvl="1"/>
            <a:r>
              <a:rPr lang="en-US" dirty="0"/>
              <a:t>Small processes can</a:t>
            </a:r>
            <a:br>
              <a:rPr lang="en-US" dirty="0"/>
            </a:br>
            <a:r>
              <a:rPr lang="en-US" dirty="0"/>
              <a:t>have proportionally small</a:t>
            </a:r>
            <a:br>
              <a:rPr lang="en-US" dirty="0"/>
            </a:br>
            <a:r>
              <a:rPr lang="en-US" dirty="0"/>
              <a:t>page tables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CD8938-096F-40C1-B684-C2560AA67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22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72B1AA8-EF37-4325-AD0B-ADCAC0709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348" y="2811564"/>
            <a:ext cx="5924676" cy="336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59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5B2AE-60A7-4E0D-AD18-49CB9D5E6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Multilevel page tables can keep nesting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10B6D-ADCB-4E36-A1D3-BD188E350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3211511" cy="5029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Even page table directory is often sparse, so break it up too</a:t>
            </a:r>
          </a:p>
          <a:p>
            <a:endParaRPr lang="en-US" dirty="0"/>
          </a:p>
          <a:p>
            <a:r>
              <a:rPr lang="en-US" dirty="0"/>
              <a:t>x86-64</a:t>
            </a:r>
          </a:p>
          <a:p>
            <a:pPr lvl="1"/>
            <a:r>
              <a:rPr lang="en-US" dirty="0"/>
              <a:t>Four levels of page table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48-bit addresses</a:t>
            </a:r>
            <a:br>
              <a:rPr lang="en-US" dirty="0"/>
            </a:br>
            <a:r>
              <a:rPr lang="en-US" dirty="0"/>
              <a:t>(256 TB RAM ought to be enough for everyone right?)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85FFD-12FF-491A-A439-1B760C87F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23</a:t>
            </a:fld>
            <a:endParaRPr lang="en-US"/>
          </a:p>
        </p:txBody>
      </p:sp>
      <p:grpSp>
        <p:nvGrpSpPr>
          <p:cNvPr id="5" name="Group 107">
            <a:extLst>
              <a:ext uri="{FF2B5EF4-FFF2-40B4-BE49-F238E27FC236}">
                <a16:creationId xmlns:a16="http://schemas.microsoft.com/office/drawing/2014/main" id="{99762700-67AD-43A1-88D3-FEDEB87A19D7}"/>
              </a:ext>
            </a:extLst>
          </p:cNvPr>
          <p:cNvGrpSpPr>
            <a:grpSpLocks/>
          </p:cNvGrpSpPr>
          <p:nvPr/>
        </p:nvGrpSpPr>
        <p:grpSpPr bwMode="auto">
          <a:xfrm>
            <a:off x="5224044" y="5314154"/>
            <a:ext cx="6356350" cy="1012825"/>
            <a:chOff x="3305" y="499"/>
            <a:chExt cx="3632" cy="638"/>
          </a:xfrm>
        </p:grpSpPr>
        <p:sp>
          <p:nvSpPr>
            <p:cNvPr id="6" name="Text Box 100">
              <a:extLst>
                <a:ext uri="{FF2B5EF4-FFF2-40B4-BE49-F238E27FC236}">
                  <a16:creationId xmlns:a16="http://schemas.microsoft.com/office/drawing/2014/main" id="{FCE08936-3F9C-4A18-924B-6A0A8C21A8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05" y="499"/>
              <a:ext cx="794" cy="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78" tIns="44445" rIns="90478" bIns="44445">
              <a:spAutoFit/>
            </a:bodyPr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r>
                <a:rPr lang="en-US" altLang="en-US" sz="2000">
                  <a:latin typeface="+mn-lt"/>
                </a:rPr>
                <a:t>Physical</a:t>
              </a:r>
            </a:p>
            <a:p>
              <a:pPr eaLnBrk="1" hangingPunct="1"/>
              <a:r>
                <a:rPr lang="en-US" altLang="en-US" sz="2000">
                  <a:latin typeface="+mn-lt"/>
                </a:rPr>
                <a:t>Address:</a:t>
              </a:r>
            </a:p>
            <a:p>
              <a:pPr eaLnBrk="1" hangingPunct="1"/>
              <a:r>
                <a:rPr lang="en-US" altLang="en-US" sz="2000">
                  <a:latin typeface="+mn-lt"/>
                </a:rPr>
                <a:t>(40-50 bits)</a:t>
              </a:r>
            </a:p>
          </p:txBody>
        </p:sp>
        <p:grpSp>
          <p:nvGrpSpPr>
            <p:cNvPr id="7" name="Group 104">
              <a:extLst>
                <a:ext uri="{FF2B5EF4-FFF2-40B4-BE49-F238E27FC236}">
                  <a16:creationId xmlns:a16="http://schemas.microsoft.com/office/drawing/2014/main" id="{2EC166D9-947B-405B-BCB5-929A7A944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94" y="699"/>
              <a:ext cx="2643" cy="238"/>
              <a:chOff x="4294" y="555"/>
              <a:chExt cx="2643" cy="238"/>
            </a:xfrm>
          </p:grpSpPr>
          <p:sp>
            <p:nvSpPr>
              <p:cNvPr id="8" name="Rectangle 98">
                <a:extLst>
                  <a:ext uri="{FF2B5EF4-FFF2-40B4-BE49-F238E27FC236}">
                    <a16:creationId xmlns:a16="http://schemas.microsoft.com/office/drawing/2014/main" id="{C4F29BF2-152A-4C0F-83AD-F97F0CA629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52" y="555"/>
                <a:ext cx="985" cy="238"/>
              </a:xfrm>
              <a:prstGeom prst="rect">
                <a:avLst/>
              </a:prstGeom>
              <a:solidFill>
                <a:schemeClr val="accent2"/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78" tIns="44445" rIns="90478" bIns="44445" anchor="ctr"/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r>
                  <a:rPr lang="en-US" altLang="en-US" sz="1800" dirty="0">
                    <a:latin typeface="+mn-lt"/>
                  </a:rPr>
                  <a:t>12bit Offset</a:t>
                </a:r>
              </a:p>
            </p:txBody>
          </p:sp>
          <p:sp>
            <p:nvSpPr>
              <p:cNvPr id="9" name="Rectangle 102">
                <a:extLst>
                  <a:ext uri="{FF2B5EF4-FFF2-40B4-BE49-F238E27FC236}">
                    <a16:creationId xmlns:a16="http://schemas.microsoft.com/office/drawing/2014/main" id="{A4CD890A-5F78-43A9-8591-D838A37461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4" y="555"/>
                <a:ext cx="1658" cy="238"/>
              </a:xfrm>
              <a:prstGeom prst="rect">
                <a:avLst/>
              </a:prstGeom>
              <a:solidFill>
                <a:srgbClr val="FF0000"/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lIns="90478" tIns="44445" rIns="90478" bIns="44445" anchor="ctr"/>
              <a:lstStyle>
                <a:lvl1pPr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1pPr>
                <a:lvl2pPr marL="742950" indent="-285750"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2pPr>
                <a:lvl3pPr marL="1143000" indent="-228600"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3pPr>
                <a:lvl4pPr marL="1600200" indent="-228600"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4pPr>
                <a:lvl5pPr marL="2057400" indent="-228600" eaLnBrk="0" hangingPunct="0"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 b="1">
                    <a:solidFill>
                      <a:schemeClr val="tx1"/>
                    </a:solidFill>
                    <a:latin typeface="Comic Sans MS" panose="030F0702030302020204" pitchFamily="66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75000"/>
                  </a:lnSpc>
                </a:pPr>
                <a:r>
                  <a:rPr lang="en-US" altLang="en-US" sz="1600">
                    <a:latin typeface="+mn-lt"/>
                  </a:rPr>
                  <a:t>Physical Page #</a:t>
                </a:r>
              </a:p>
            </p:txBody>
          </p:sp>
        </p:grpSp>
      </p:grpSp>
      <p:sp>
        <p:nvSpPr>
          <p:cNvPr id="10" name="Rectangle 54">
            <a:extLst>
              <a:ext uri="{FF2B5EF4-FFF2-40B4-BE49-F238E27FC236}">
                <a16:creationId xmlns:a16="http://schemas.microsoft.com/office/drawing/2014/main" id="{3CB0BF72-CAEF-4A08-A5BD-3CBA0EEB0F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4756" y="1160463"/>
            <a:ext cx="706925" cy="328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2000">
                <a:latin typeface="+mn-lt"/>
              </a:rPr>
              <a:t>9 bits</a:t>
            </a:r>
          </a:p>
        </p:txBody>
      </p:sp>
      <p:sp>
        <p:nvSpPr>
          <p:cNvPr id="11" name="Rectangle 55">
            <a:extLst>
              <a:ext uri="{FF2B5EF4-FFF2-40B4-BE49-F238E27FC236}">
                <a16:creationId xmlns:a16="http://schemas.microsoft.com/office/drawing/2014/main" id="{7DD0A048-BD78-4EE3-BF0A-27ED7041B7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6469" y="1155700"/>
            <a:ext cx="706925" cy="328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2000">
                <a:latin typeface="+mn-lt"/>
              </a:rPr>
              <a:t>9 bits</a:t>
            </a:r>
          </a:p>
        </p:txBody>
      </p:sp>
      <p:sp>
        <p:nvSpPr>
          <p:cNvPr id="12" name="Rectangle 56">
            <a:extLst>
              <a:ext uri="{FF2B5EF4-FFF2-40B4-BE49-F238E27FC236}">
                <a16:creationId xmlns:a16="http://schemas.microsoft.com/office/drawing/2014/main" id="{2D60A993-F1FC-42A8-9F44-AD561B604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8769" y="1160463"/>
            <a:ext cx="836768" cy="328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2000">
                <a:latin typeface="+mn-lt"/>
              </a:rPr>
              <a:t>12 bits</a:t>
            </a:r>
          </a:p>
        </p:txBody>
      </p:sp>
      <p:sp>
        <p:nvSpPr>
          <p:cNvPr id="13" name="Text Box 66">
            <a:extLst>
              <a:ext uri="{FF2B5EF4-FFF2-40B4-BE49-F238E27FC236}">
                <a16:creationId xmlns:a16="http://schemas.microsoft.com/office/drawing/2014/main" id="{92FF918B-5451-4DC4-90FE-629953F610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354" y="1295400"/>
            <a:ext cx="1646265" cy="705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78" tIns="44445" rIns="90478" bIns="44445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algn="r" eaLnBrk="1" hangingPunct="1"/>
            <a:r>
              <a:rPr lang="en-US" altLang="en-US" sz="2000">
                <a:latin typeface="+mn-lt"/>
              </a:rPr>
              <a:t>48-bit Virtual </a:t>
            </a:r>
          </a:p>
          <a:p>
            <a:pPr algn="r" eaLnBrk="1" hangingPunct="1"/>
            <a:r>
              <a:rPr lang="en-US" altLang="en-US" sz="2000">
                <a:latin typeface="+mn-lt"/>
              </a:rPr>
              <a:t>Address:</a:t>
            </a:r>
          </a:p>
        </p:txBody>
      </p:sp>
      <p:sp>
        <p:nvSpPr>
          <p:cNvPr id="14" name="Rectangle 68">
            <a:extLst>
              <a:ext uri="{FF2B5EF4-FFF2-40B4-BE49-F238E27FC236}">
                <a16:creationId xmlns:a16="http://schemas.microsoft.com/office/drawing/2014/main" id="{8B8451DE-050C-4A09-925D-8AF4DB16FA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50006" y="1484313"/>
            <a:ext cx="1563688" cy="377825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478" tIns="44445" rIns="90478" bIns="44445" anchor="ctr"/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altLang="en-US" sz="1800" dirty="0">
                <a:latin typeface="+mn-lt"/>
              </a:rPr>
              <a:t>Offset</a:t>
            </a:r>
          </a:p>
        </p:txBody>
      </p:sp>
      <p:sp>
        <p:nvSpPr>
          <p:cNvPr id="15" name="Rectangle 69">
            <a:extLst>
              <a:ext uri="{FF2B5EF4-FFF2-40B4-BE49-F238E27FC236}">
                <a16:creationId xmlns:a16="http://schemas.microsoft.com/office/drawing/2014/main" id="{B791060A-13AC-4183-92DC-2904A69D95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44869" y="1484313"/>
            <a:ext cx="1001712" cy="377825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478" tIns="44445" rIns="90478" bIns="44445" anchor="ctr"/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75000"/>
              </a:lnSpc>
            </a:pPr>
            <a:r>
              <a:rPr lang="en-US" altLang="en-US" sz="1600" dirty="0">
                <a:latin typeface="+mn-lt"/>
              </a:rPr>
              <a:t>Virtual</a:t>
            </a:r>
          </a:p>
          <a:p>
            <a:pPr eaLnBrk="1" hangingPunct="1">
              <a:lnSpc>
                <a:spcPct val="75000"/>
              </a:lnSpc>
            </a:pPr>
            <a:r>
              <a:rPr lang="en-US" altLang="en-US" sz="1600" dirty="0">
                <a:latin typeface="+mn-lt"/>
              </a:rPr>
              <a:t>P2 index</a:t>
            </a:r>
          </a:p>
        </p:txBody>
      </p:sp>
      <p:sp>
        <p:nvSpPr>
          <p:cNvPr id="16" name="Rectangle 70">
            <a:extLst>
              <a:ext uri="{FF2B5EF4-FFF2-40B4-BE49-F238E27FC236}">
                <a16:creationId xmlns:a16="http://schemas.microsoft.com/office/drawing/2014/main" id="{05D90A19-78C9-48F5-958E-D1F67B332E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1569" y="1484313"/>
            <a:ext cx="1003300" cy="377825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478" tIns="44445" rIns="90478" bIns="44445" anchor="ctr"/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75000"/>
              </a:lnSpc>
            </a:pPr>
            <a:r>
              <a:rPr lang="en-US" altLang="en-US" sz="1600" dirty="0">
                <a:latin typeface="+mn-lt"/>
              </a:rPr>
              <a:t>Virtual</a:t>
            </a:r>
          </a:p>
          <a:p>
            <a:pPr eaLnBrk="1" hangingPunct="1">
              <a:lnSpc>
                <a:spcPct val="75000"/>
              </a:lnSpc>
            </a:pPr>
            <a:r>
              <a:rPr lang="en-US" altLang="en-US" sz="1600" dirty="0">
                <a:latin typeface="+mn-lt"/>
              </a:rPr>
              <a:t>P1 index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A1AA75-D964-46D5-A175-A699DC67DA7E}"/>
              </a:ext>
            </a:extLst>
          </p:cNvPr>
          <p:cNvGrpSpPr>
            <a:grpSpLocks/>
          </p:cNvGrpSpPr>
          <p:nvPr/>
        </p:nvGrpSpPr>
        <p:grpSpPr bwMode="auto">
          <a:xfrm>
            <a:off x="6575006" y="2835275"/>
            <a:ext cx="669925" cy="1397000"/>
            <a:chOff x="3290594" y="2432050"/>
            <a:chExt cx="669926" cy="1397000"/>
          </a:xfrm>
        </p:grpSpPr>
        <p:sp>
          <p:nvSpPr>
            <p:cNvPr id="18" name="Rectangle 4">
              <a:extLst>
                <a:ext uri="{FF2B5EF4-FFF2-40B4-BE49-F238E27FC236}">
                  <a16:creationId xmlns:a16="http://schemas.microsoft.com/office/drawing/2014/main" id="{4080127F-CC94-4C45-8E6D-EFFA588162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0595" y="2432050"/>
              <a:ext cx="669925" cy="1397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19" name="Rectangle 5" descr="80%">
              <a:extLst>
                <a:ext uri="{FF2B5EF4-FFF2-40B4-BE49-F238E27FC236}">
                  <a16:creationId xmlns:a16="http://schemas.microsoft.com/office/drawing/2014/main" id="{0F8C93F2-B3D6-4F04-A22B-F0A8A53978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0594" y="2630487"/>
              <a:ext cx="669925" cy="142875"/>
            </a:xfrm>
            <a:prstGeom prst="rect">
              <a:avLst/>
            </a:prstGeom>
            <a:pattFill prst="pct80">
              <a:fgClr>
                <a:schemeClr val="hlink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20" name="Rectangle 6" descr="75%">
              <a:extLst>
                <a:ext uri="{FF2B5EF4-FFF2-40B4-BE49-F238E27FC236}">
                  <a16:creationId xmlns:a16="http://schemas.microsoft.com/office/drawing/2014/main" id="{BF2398CA-69BE-4AC2-BAAF-DC8CAF29DA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0595" y="3044824"/>
              <a:ext cx="669925" cy="144463"/>
            </a:xfrm>
            <a:prstGeom prst="rect">
              <a:avLst/>
            </a:prstGeom>
            <a:pattFill prst="pct75">
              <a:fgClr>
                <a:schemeClr val="accent1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21" name="Rectangle 7" descr="75%">
              <a:extLst>
                <a:ext uri="{FF2B5EF4-FFF2-40B4-BE49-F238E27FC236}">
                  <a16:creationId xmlns:a16="http://schemas.microsoft.com/office/drawing/2014/main" id="{F7032FCE-8A23-4B5E-8C55-90CFBC6091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0595" y="3197226"/>
              <a:ext cx="669925" cy="142875"/>
            </a:xfrm>
            <a:prstGeom prst="rect">
              <a:avLst/>
            </a:prstGeom>
            <a:pattFill prst="pct75">
              <a:fgClr>
                <a:schemeClr val="accent1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22" name="Group 111">
            <a:extLst>
              <a:ext uri="{FF2B5EF4-FFF2-40B4-BE49-F238E27FC236}">
                <a16:creationId xmlns:a16="http://schemas.microsoft.com/office/drawing/2014/main" id="{1D8BE598-93EC-48A7-B356-21B0B8D9E66E}"/>
              </a:ext>
            </a:extLst>
          </p:cNvPr>
          <p:cNvGrpSpPr>
            <a:grpSpLocks/>
          </p:cNvGrpSpPr>
          <p:nvPr/>
        </p:nvGrpSpPr>
        <p:grpSpPr bwMode="auto">
          <a:xfrm>
            <a:off x="6052719" y="4327525"/>
            <a:ext cx="1703387" cy="300038"/>
            <a:chOff x="1872" y="2644"/>
            <a:chExt cx="1073" cy="189"/>
          </a:xfrm>
        </p:grpSpPr>
        <p:sp>
          <p:nvSpPr>
            <p:cNvPr id="23" name="Rectangle 47">
              <a:extLst>
                <a:ext uri="{FF2B5EF4-FFF2-40B4-BE49-F238E27FC236}">
                  <a16:creationId xmlns:a16="http://schemas.microsoft.com/office/drawing/2014/main" id="{41823FFD-3F73-4313-B363-1D1E04EE2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2" y="2644"/>
              <a:ext cx="513" cy="1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3500" tIns="25400" rIns="63500" bIns="25400">
              <a:spAutoFit/>
            </a:bodyPr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lnSpc>
                  <a:spcPct val="90000"/>
                </a:lnSpc>
              </a:pPr>
              <a:r>
                <a:rPr lang="en-US" altLang="en-US" sz="1800">
                  <a:latin typeface="+mn-lt"/>
                </a:rPr>
                <a:t>8 bytes</a:t>
              </a:r>
            </a:p>
          </p:txBody>
        </p:sp>
        <p:sp>
          <p:nvSpPr>
            <p:cNvPr id="24" name="Line 48">
              <a:extLst>
                <a:ext uri="{FF2B5EF4-FFF2-40B4-BE49-F238E27FC236}">
                  <a16:creationId xmlns:a16="http://schemas.microsoft.com/office/drawing/2014/main" id="{7CB56F84-5C8B-4386-A665-6BDF0F2983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2" y="2740"/>
              <a:ext cx="23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49">
              <a:extLst>
                <a:ext uri="{FF2B5EF4-FFF2-40B4-BE49-F238E27FC236}">
                  <a16:creationId xmlns:a16="http://schemas.microsoft.com/office/drawing/2014/main" id="{B16B58E2-26F9-49F1-B1AC-925C0C59C98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688" y="2740"/>
              <a:ext cx="257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6" name="Rectangle 76">
            <a:extLst>
              <a:ext uri="{FF2B5EF4-FFF2-40B4-BE49-F238E27FC236}">
                <a16:creationId xmlns:a16="http://schemas.microsoft.com/office/drawing/2014/main" id="{A102FBEF-0EF8-47C0-AA15-923A0744EF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6444" y="2838450"/>
            <a:ext cx="1822450" cy="315913"/>
          </a:xfrm>
          <a:prstGeom prst="rect">
            <a:avLst/>
          </a:prstGeom>
          <a:solidFill>
            <a:srgbClr val="FF66CC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478" tIns="44445" rIns="90478" bIns="44445" anchor="ctr"/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altLang="en-US" sz="2000" dirty="0" err="1">
                <a:latin typeface="+mn-lt"/>
              </a:rPr>
              <a:t>PageTablePtr</a:t>
            </a:r>
            <a:endParaRPr lang="en-US" altLang="en-US" sz="2000" dirty="0">
              <a:latin typeface="+mn-lt"/>
            </a:endParaRPr>
          </a:p>
        </p:txBody>
      </p:sp>
      <p:sp>
        <p:nvSpPr>
          <p:cNvPr id="27" name="Line 92">
            <a:extLst>
              <a:ext uri="{FF2B5EF4-FFF2-40B4-BE49-F238E27FC236}">
                <a16:creationId xmlns:a16="http://schemas.microsoft.com/office/drawing/2014/main" id="{41BF92A7-FCD8-4F9E-A290-509AD3D4198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941594" y="2873375"/>
            <a:ext cx="633412" cy="76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478" tIns="44445" rIns="90478" bIns="44445" anchor="ctr"/>
          <a:lstStyle/>
          <a:p>
            <a:endParaRPr lang="en-US"/>
          </a:p>
        </p:txBody>
      </p:sp>
      <p:sp>
        <p:nvSpPr>
          <p:cNvPr id="28" name="Freeform 93">
            <a:extLst>
              <a:ext uri="{FF2B5EF4-FFF2-40B4-BE49-F238E27FC236}">
                <a16:creationId xmlns:a16="http://schemas.microsoft.com/office/drawing/2014/main" id="{E909DE94-A9B4-4F81-99B2-EB98E3989BD3}"/>
              </a:ext>
            </a:extLst>
          </p:cNvPr>
          <p:cNvSpPr>
            <a:spLocks/>
          </p:cNvSpPr>
          <p:nvPr/>
        </p:nvSpPr>
        <p:spPr bwMode="auto">
          <a:xfrm>
            <a:off x="6047956" y="1846263"/>
            <a:ext cx="527050" cy="1258887"/>
          </a:xfrm>
          <a:custGeom>
            <a:avLst/>
            <a:gdLst>
              <a:gd name="T0" fmla="*/ 0 w 912"/>
              <a:gd name="T1" fmla="*/ 0 h 960"/>
              <a:gd name="T2" fmla="*/ 0 w 912"/>
              <a:gd name="T3" fmla="*/ 2147483647 h 960"/>
              <a:gd name="T4" fmla="*/ 2147483647 w 912"/>
              <a:gd name="T5" fmla="*/ 2147483647 h 960"/>
              <a:gd name="T6" fmla="*/ 2147483647 w 912"/>
              <a:gd name="T7" fmla="*/ 2147483647 h 960"/>
              <a:gd name="T8" fmla="*/ 0 60000 65536"/>
              <a:gd name="T9" fmla="*/ 0 60000 65536"/>
              <a:gd name="T10" fmla="*/ 0 60000 65536"/>
              <a:gd name="T11" fmla="*/ 0 60000 65536"/>
              <a:gd name="T12" fmla="*/ 0 w 912"/>
              <a:gd name="T13" fmla="*/ 0 h 960"/>
              <a:gd name="T14" fmla="*/ 912 w 912"/>
              <a:gd name="T15" fmla="*/ 960 h 9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12" h="960">
                <a:moveTo>
                  <a:pt x="0" y="0"/>
                </a:moveTo>
                <a:lnTo>
                  <a:pt x="0" y="288"/>
                </a:lnTo>
                <a:lnTo>
                  <a:pt x="528" y="960"/>
                </a:lnTo>
                <a:lnTo>
                  <a:pt x="912" y="960"/>
                </a:lnTo>
              </a:path>
            </a:pathLst>
          </a:cu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478" tIns="44445" rIns="90478" bIns="44445" anchor="ctr"/>
          <a:lstStyle/>
          <a:p>
            <a:endParaRPr lang="en-US"/>
          </a:p>
        </p:txBody>
      </p:sp>
      <p:grpSp>
        <p:nvGrpSpPr>
          <p:cNvPr id="29" name="Group 117">
            <a:extLst>
              <a:ext uri="{FF2B5EF4-FFF2-40B4-BE49-F238E27FC236}">
                <a16:creationId xmlns:a16="http://schemas.microsoft.com/office/drawing/2014/main" id="{63D5EA06-514A-4CB4-8A94-F6F5FEF8D8F5}"/>
              </a:ext>
            </a:extLst>
          </p:cNvPr>
          <p:cNvGrpSpPr>
            <a:grpSpLocks/>
          </p:cNvGrpSpPr>
          <p:nvPr/>
        </p:nvGrpSpPr>
        <p:grpSpPr bwMode="auto">
          <a:xfrm>
            <a:off x="7913269" y="2973388"/>
            <a:ext cx="668337" cy="1397000"/>
            <a:chOff x="3572" y="971"/>
            <a:chExt cx="421" cy="880"/>
          </a:xfrm>
        </p:grpSpPr>
        <p:sp>
          <p:nvSpPr>
            <p:cNvPr id="30" name="Rectangle 8">
              <a:extLst>
                <a:ext uri="{FF2B5EF4-FFF2-40B4-BE49-F238E27FC236}">
                  <a16:creationId xmlns:a16="http://schemas.microsoft.com/office/drawing/2014/main" id="{96853CE2-2C4D-4F76-B081-E3CEFDE2BF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2" y="971"/>
              <a:ext cx="421" cy="88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31" name="Rectangle 9" descr="50%">
              <a:extLst>
                <a:ext uri="{FF2B5EF4-FFF2-40B4-BE49-F238E27FC236}">
                  <a16:creationId xmlns:a16="http://schemas.microsoft.com/office/drawing/2014/main" id="{54141C62-2702-41AC-BAA6-E71FF8783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2" y="1317"/>
              <a:ext cx="421" cy="90"/>
            </a:xfrm>
            <a:prstGeom prst="rect">
              <a:avLst/>
            </a:prstGeom>
            <a:pattFill prst="pct50">
              <a:fgClr>
                <a:schemeClr val="accent1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32" name="Rectangle 10" descr="50%">
              <a:extLst>
                <a:ext uri="{FF2B5EF4-FFF2-40B4-BE49-F238E27FC236}">
                  <a16:creationId xmlns:a16="http://schemas.microsoft.com/office/drawing/2014/main" id="{55779FA4-B977-4B40-B3AA-C7F2DBE196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2" y="1416"/>
              <a:ext cx="421" cy="89"/>
            </a:xfrm>
            <a:prstGeom prst="rect">
              <a:avLst/>
            </a:prstGeom>
            <a:pattFill prst="pct50">
              <a:fgClr>
                <a:schemeClr val="accent1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33" name="Rectangle 11" descr="70%">
              <a:extLst>
                <a:ext uri="{FF2B5EF4-FFF2-40B4-BE49-F238E27FC236}">
                  <a16:creationId xmlns:a16="http://schemas.microsoft.com/office/drawing/2014/main" id="{CB115CBB-6791-464D-8F26-DC4DA6BFED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2" y="1613"/>
              <a:ext cx="421" cy="91"/>
            </a:xfrm>
            <a:prstGeom prst="rect">
              <a:avLst/>
            </a:prstGeom>
            <a:pattFill prst="pct70">
              <a:fgClr>
                <a:schemeClr val="hlink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grpSp>
        <p:nvGrpSpPr>
          <p:cNvPr id="34" name="Group 118">
            <a:extLst>
              <a:ext uri="{FF2B5EF4-FFF2-40B4-BE49-F238E27FC236}">
                <a16:creationId xmlns:a16="http://schemas.microsoft.com/office/drawing/2014/main" id="{37EF77E3-A3E0-4EC5-A8D7-19B627D83514}"/>
              </a:ext>
            </a:extLst>
          </p:cNvPr>
          <p:cNvGrpSpPr>
            <a:grpSpLocks/>
          </p:cNvGrpSpPr>
          <p:nvPr/>
        </p:nvGrpSpPr>
        <p:grpSpPr bwMode="auto">
          <a:xfrm>
            <a:off x="9137231" y="2887663"/>
            <a:ext cx="668338" cy="1398587"/>
            <a:chOff x="3572" y="2057"/>
            <a:chExt cx="421" cy="881"/>
          </a:xfrm>
        </p:grpSpPr>
        <p:sp>
          <p:nvSpPr>
            <p:cNvPr id="35" name="Rectangle 12">
              <a:extLst>
                <a:ext uri="{FF2B5EF4-FFF2-40B4-BE49-F238E27FC236}">
                  <a16:creationId xmlns:a16="http://schemas.microsoft.com/office/drawing/2014/main" id="{B9EF50C2-A0EC-455A-A08B-CC8A975928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2" y="2057"/>
              <a:ext cx="421" cy="881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36" name="Rectangle 13" descr="50%">
              <a:extLst>
                <a:ext uri="{FF2B5EF4-FFF2-40B4-BE49-F238E27FC236}">
                  <a16:creationId xmlns:a16="http://schemas.microsoft.com/office/drawing/2014/main" id="{4FC83526-7276-4C15-A1F5-42F87A8405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2" y="2304"/>
              <a:ext cx="421" cy="91"/>
            </a:xfrm>
            <a:prstGeom prst="rect">
              <a:avLst/>
            </a:prstGeom>
            <a:pattFill prst="pct50">
              <a:fgClr>
                <a:schemeClr val="accent1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37" name="Rectangle 14" descr="50%">
              <a:extLst>
                <a:ext uri="{FF2B5EF4-FFF2-40B4-BE49-F238E27FC236}">
                  <a16:creationId xmlns:a16="http://schemas.microsoft.com/office/drawing/2014/main" id="{2FC13709-C1A7-4604-A3B8-BFD5AB855C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2" y="2403"/>
              <a:ext cx="421" cy="90"/>
            </a:xfrm>
            <a:prstGeom prst="rect">
              <a:avLst/>
            </a:prstGeom>
            <a:pattFill prst="pct50">
              <a:fgClr>
                <a:schemeClr val="accent1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38" name="Rectangle 15" descr="50%">
              <a:extLst>
                <a:ext uri="{FF2B5EF4-FFF2-40B4-BE49-F238E27FC236}">
                  <a16:creationId xmlns:a16="http://schemas.microsoft.com/office/drawing/2014/main" id="{7A95D2A4-6EAB-461B-93FA-F3FE811A34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2" y="2600"/>
              <a:ext cx="421" cy="91"/>
            </a:xfrm>
            <a:prstGeom prst="rect">
              <a:avLst/>
            </a:prstGeom>
            <a:pattFill prst="pct70">
              <a:fgClr>
                <a:srgbClr val="FF0000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sp>
        <p:nvSpPr>
          <p:cNvPr id="39" name="Freeform 120">
            <a:extLst>
              <a:ext uri="{FF2B5EF4-FFF2-40B4-BE49-F238E27FC236}">
                <a16:creationId xmlns:a16="http://schemas.microsoft.com/office/drawing/2014/main" id="{DF737829-97D1-4F23-9655-B29E9B7D5923}"/>
              </a:ext>
            </a:extLst>
          </p:cNvPr>
          <p:cNvSpPr>
            <a:spLocks/>
          </p:cNvSpPr>
          <p:nvPr/>
        </p:nvSpPr>
        <p:spPr bwMode="auto">
          <a:xfrm>
            <a:off x="7244931" y="1851025"/>
            <a:ext cx="668338" cy="2212975"/>
          </a:xfrm>
          <a:custGeom>
            <a:avLst/>
            <a:gdLst>
              <a:gd name="T0" fmla="*/ 0 w 1824"/>
              <a:gd name="T1" fmla="*/ 0 h 768"/>
              <a:gd name="T2" fmla="*/ 0 w 1824"/>
              <a:gd name="T3" fmla="*/ 2147483647 h 768"/>
              <a:gd name="T4" fmla="*/ 2147483647 w 1824"/>
              <a:gd name="T5" fmla="*/ 2147483647 h 768"/>
              <a:gd name="T6" fmla="*/ 2147483647 w 1824"/>
              <a:gd name="T7" fmla="*/ 2147483647 h 768"/>
              <a:gd name="T8" fmla="*/ 0 60000 65536"/>
              <a:gd name="T9" fmla="*/ 0 60000 65536"/>
              <a:gd name="T10" fmla="*/ 0 60000 65536"/>
              <a:gd name="T11" fmla="*/ 0 60000 65536"/>
              <a:gd name="T12" fmla="*/ 0 w 1824"/>
              <a:gd name="T13" fmla="*/ 0 h 768"/>
              <a:gd name="T14" fmla="*/ 1824 w 1824"/>
              <a:gd name="T15" fmla="*/ 768 h 76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24" h="768">
                <a:moveTo>
                  <a:pt x="0" y="0"/>
                </a:moveTo>
                <a:lnTo>
                  <a:pt x="0" y="192"/>
                </a:lnTo>
                <a:lnTo>
                  <a:pt x="1440" y="768"/>
                </a:lnTo>
                <a:lnTo>
                  <a:pt x="1824" y="768"/>
                </a:lnTo>
              </a:path>
            </a:pathLst>
          </a:cu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478" tIns="44445" rIns="90478" bIns="44445" anchor="ctr"/>
          <a:lstStyle/>
          <a:p>
            <a:endParaRPr lang="en-US"/>
          </a:p>
        </p:txBody>
      </p:sp>
      <p:sp>
        <p:nvSpPr>
          <p:cNvPr id="40" name="Rectangle 69">
            <a:extLst>
              <a:ext uri="{FF2B5EF4-FFF2-40B4-BE49-F238E27FC236}">
                <a16:creationId xmlns:a16="http://schemas.microsoft.com/office/drawing/2014/main" id="{F0EEE669-B169-4C3B-A209-24865CAAC4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6581" y="1484313"/>
            <a:ext cx="1001713" cy="377825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478" tIns="44445" rIns="90478" bIns="44445" anchor="ctr"/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75000"/>
              </a:lnSpc>
            </a:pPr>
            <a:r>
              <a:rPr lang="en-US" altLang="en-US" sz="1600">
                <a:latin typeface="+mn-lt"/>
              </a:rPr>
              <a:t>Virtual</a:t>
            </a:r>
          </a:p>
          <a:p>
            <a:pPr eaLnBrk="1" hangingPunct="1">
              <a:lnSpc>
                <a:spcPct val="75000"/>
              </a:lnSpc>
            </a:pPr>
            <a:r>
              <a:rPr lang="en-US" altLang="en-US" sz="1600">
                <a:latin typeface="+mn-lt"/>
              </a:rPr>
              <a:t>P3 index</a:t>
            </a:r>
          </a:p>
        </p:txBody>
      </p:sp>
      <p:sp>
        <p:nvSpPr>
          <p:cNvPr id="41" name="Rectangle 69">
            <a:extLst>
              <a:ext uri="{FF2B5EF4-FFF2-40B4-BE49-F238E27FC236}">
                <a16:creationId xmlns:a16="http://schemas.microsoft.com/office/drawing/2014/main" id="{35260A8B-8583-4D5E-8C99-D2811E0E54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8294" y="1484313"/>
            <a:ext cx="1001712" cy="377825"/>
          </a:xfrm>
          <a:prstGeom prst="rect">
            <a:avLst/>
          </a:prstGeom>
          <a:solidFill>
            <a:srgbClr val="FF0000"/>
          </a:solidFill>
          <a:ln w="38100">
            <a:solidFill>
              <a:schemeClr val="tx1"/>
            </a:solidFill>
            <a:miter lim="800000"/>
            <a:headEnd/>
            <a:tailEnd/>
          </a:ln>
        </p:spPr>
        <p:txBody>
          <a:bodyPr wrap="none" lIns="90478" tIns="44445" rIns="90478" bIns="44445" anchor="ctr"/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75000"/>
              </a:lnSpc>
            </a:pPr>
            <a:r>
              <a:rPr lang="en-US" altLang="en-US" sz="1600">
                <a:latin typeface="+mn-lt"/>
              </a:rPr>
              <a:t>Virtual</a:t>
            </a:r>
          </a:p>
          <a:p>
            <a:pPr eaLnBrk="1" hangingPunct="1">
              <a:lnSpc>
                <a:spcPct val="75000"/>
              </a:lnSpc>
            </a:pPr>
            <a:r>
              <a:rPr lang="en-US" altLang="en-US" sz="1600">
                <a:latin typeface="+mn-lt"/>
              </a:rPr>
              <a:t>P4 index</a:t>
            </a:r>
          </a:p>
        </p:txBody>
      </p:sp>
      <p:sp>
        <p:nvSpPr>
          <p:cNvPr id="42" name="Rectangle 55">
            <a:extLst>
              <a:ext uri="{FF2B5EF4-FFF2-40B4-BE49-F238E27FC236}">
                <a16:creationId xmlns:a16="http://schemas.microsoft.com/office/drawing/2014/main" id="{3B6B07CA-0CBC-4AD7-BEAD-BBB60541A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181" y="1143000"/>
            <a:ext cx="706925" cy="328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2000">
                <a:latin typeface="+mn-lt"/>
              </a:rPr>
              <a:t>9 bits</a:t>
            </a:r>
          </a:p>
        </p:txBody>
      </p:sp>
      <p:sp>
        <p:nvSpPr>
          <p:cNvPr id="43" name="Rectangle 55">
            <a:extLst>
              <a:ext uri="{FF2B5EF4-FFF2-40B4-BE49-F238E27FC236}">
                <a16:creationId xmlns:a16="http://schemas.microsoft.com/office/drawing/2014/main" id="{36189F30-1E6A-4D37-9D25-51BD07658B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49894" y="1143000"/>
            <a:ext cx="706925" cy="328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2000">
                <a:latin typeface="+mn-lt"/>
              </a:rPr>
              <a:t>9 bits</a:t>
            </a:r>
          </a:p>
        </p:txBody>
      </p:sp>
      <p:sp>
        <p:nvSpPr>
          <p:cNvPr id="44" name="Line 92">
            <a:extLst>
              <a:ext uri="{FF2B5EF4-FFF2-40B4-BE49-F238E27FC236}">
                <a16:creationId xmlns:a16="http://schemas.microsoft.com/office/drawing/2014/main" id="{0E09B5B0-CC69-4805-AEE2-54FB917717B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246519" y="2973388"/>
            <a:ext cx="666750" cy="1460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478" tIns="44445" rIns="90478" bIns="44445" anchor="ctr"/>
          <a:lstStyle/>
          <a:p>
            <a:endParaRPr lang="en-US"/>
          </a:p>
        </p:txBody>
      </p:sp>
      <p:sp>
        <p:nvSpPr>
          <p:cNvPr id="45" name="Line 92">
            <a:extLst>
              <a:ext uri="{FF2B5EF4-FFF2-40B4-BE49-F238E27FC236}">
                <a16:creationId xmlns:a16="http://schemas.microsoft.com/office/drawing/2014/main" id="{208BABB6-CB5F-439D-AFEA-2A712E27F7C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87956" y="2911475"/>
            <a:ext cx="549275" cy="11525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478" tIns="44445" rIns="90478" bIns="44445" anchor="ctr"/>
          <a:lstStyle/>
          <a:p>
            <a:endParaRPr lang="en-US"/>
          </a:p>
        </p:txBody>
      </p:sp>
      <p:sp>
        <p:nvSpPr>
          <p:cNvPr id="46" name="Freeform 120">
            <a:extLst>
              <a:ext uri="{FF2B5EF4-FFF2-40B4-BE49-F238E27FC236}">
                <a16:creationId xmlns:a16="http://schemas.microsoft.com/office/drawing/2014/main" id="{C5126D33-26A6-4708-BC6E-E1CFB0A3CB72}"/>
              </a:ext>
            </a:extLst>
          </p:cNvPr>
          <p:cNvSpPr>
            <a:spLocks/>
          </p:cNvSpPr>
          <p:nvPr/>
        </p:nvSpPr>
        <p:spPr bwMode="auto">
          <a:xfrm>
            <a:off x="8470481" y="1862138"/>
            <a:ext cx="666750" cy="1960562"/>
          </a:xfrm>
          <a:custGeom>
            <a:avLst/>
            <a:gdLst>
              <a:gd name="T0" fmla="*/ 0 w 1824"/>
              <a:gd name="T1" fmla="*/ 0 h 768"/>
              <a:gd name="T2" fmla="*/ 0 w 1824"/>
              <a:gd name="T3" fmla="*/ 2147483647 h 768"/>
              <a:gd name="T4" fmla="*/ 2147483647 w 1824"/>
              <a:gd name="T5" fmla="*/ 2147483647 h 768"/>
              <a:gd name="T6" fmla="*/ 2147483647 w 1824"/>
              <a:gd name="T7" fmla="*/ 2147483647 h 768"/>
              <a:gd name="T8" fmla="*/ 0 60000 65536"/>
              <a:gd name="T9" fmla="*/ 0 60000 65536"/>
              <a:gd name="T10" fmla="*/ 0 60000 65536"/>
              <a:gd name="T11" fmla="*/ 0 60000 65536"/>
              <a:gd name="T12" fmla="*/ 0 w 1824"/>
              <a:gd name="T13" fmla="*/ 0 h 768"/>
              <a:gd name="T14" fmla="*/ 1824 w 1824"/>
              <a:gd name="T15" fmla="*/ 768 h 76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24" h="768">
                <a:moveTo>
                  <a:pt x="0" y="0"/>
                </a:moveTo>
                <a:lnTo>
                  <a:pt x="0" y="192"/>
                </a:lnTo>
                <a:lnTo>
                  <a:pt x="1440" y="768"/>
                </a:lnTo>
                <a:lnTo>
                  <a:pt x="1824" y="768"/>
                </a:lnTo>
              </a:path>
            </a:pathLst>
          </a:cu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478" tIns="44445" rIns="90478" bIns="44445" anchor="ctr"/>
          <a:lstStyle/>
          <a:p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B1BC22D-01F5-45EA-9CA9-A985A2A44674}"/>
              </a:ext>
            </a:extLst>
          </p:cNvPr>
          <p:cNvGrpSpPr>
            <a:grpSpLocks/>
          </p:cNvGrpSpPr>
          <p:nvPr/>
        </p:nvGrpSpPr>
        <p:grpSpPr bwMode="auto">
          <a:xfrm>
            <a:off x="10145294" y="2525713"/>
            <a:ext cx="669925" cy="1397000"/>
            <a:chOff x="3290594" y="2432050"/>
            <a:chExt cx="669926" cy="1397000"/>
          </a:xfrm>
        </p:grpSpPr>
        <p:sp>
          <p:nvSpPr>
            <p:cNvPr id="48" name="Rectangle 4">
              <a:extLst>
                <a:ext uri="{FF2B5EF4-FFF2-40B4-BE49-F238E27FC236}">
                  <a16:creationId xmlns:a16="http://schemas.microsoft.com/office/drawing/2014/main" id="{5E2550AF-D8AA-41FA-B31C-747EF3F31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0595" y="2432050"/>
              <a:ext cx="669925" cy="13970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49" name="Rectangle 5" descr="80%">
              <a:extLst>
                <a:ext uri="{FF2B5EF4-FFF2-40B4-BE49-F238E27FC236}">
                  <a16:creationId xmlns:a16="http://schemas.microsoft.com/office/drawing/2014/main" id="{EFDBB25A-E22F-4D5A-BAAD-F55C54ECE1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0594" y="2630487"/>
              <a:ext cx="669925" cy="142875"/>
            </a:xfrm>
            <a:prstGeom prst="rect">
              <a:avLst/>
            </a:prstGeom>
            <a:pattFill prst="pct80">
              <a:fgClr>
                <a:schemeClr val="hlink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50" name="Rectangle 6" descr="75%">
              <a:extLst>
                <a:ext uri="{FF2B5EF4-FFF2-40B4-BE49-F238E27FC236}">
                  <a16:creationId xmlns:a16="http://schemas.microsoft.com/office/drawing/2014/main" id="{7B3469B9-E90D-46A1-B505-044BCD9803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0595" y="3044824"/>
              <a:ext cx="669925" cy="144463"/>
            </a:xfrm>
            <a:prstGeom prst="rect">
              <a:avLst/>
            </a:prstGeom>
            <a:pattFill prst="pct75">
              <a:fgClr>
                <a:schemeClr val="accent1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  <p:sp>
          <p:nvSpPr>
            <p:cNvPr id="51" name="Rectangle 7" descr="75%">
              <a:extLst>
                <a:ext uri="{FF2B5EF4-FFF2-40B4-BE49-F238E27FC236}">
                  <a16:creationId xmlns:a16="http://schemas.microsoft.com/office/drawing/2014/main" id="{542318DC-13BE-4857-BA6F-A34EE69762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0595" y="3197226"/>
              <a:ext cx="669925" cy="142875"/>
            </a:xfrm>
            <a:prstGeom prst="rect">
              <a:avLst/>
            </a:prstGeom>
            <a:pattFill prst="pct75">
              <a:fgClr>
                <a:schemeClr val="accent1"/>
              </a:fgClr>
              <a:bgClr>
                <a:schemeClr val="bg1"/>
              </a:bgClr>
            </a:patt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Comic Sans MS" panose="030F0702030302020204" pitchFamily="66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en-US" altLang="en-US">
                <a:latin typeface="+mn-lt"/>
              </a:endParaRPr>
            </a:p>
          </p:txBody>
        </p:sp>
      </p:grpSp>
      <p:sp>
        <p:nvSpPr>
          <p:cNvPr id="52" name="Line 92">
            <a:extLst>
              <a:ext uri="{FF2B5EF4-FFF2-40B4-BE49-F238E27FC236}">
                <a16:creationId xmlns:a16="http://schemas.microsoft.com/office/drawing/2014/main" id="{71EC37E8-A940-4E33-8F94-19146E54A1D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805569" y="2525713"/>
            <a:ext cx="339725" cy="13128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478" tIns="44445" rIns="90478" bIns="44445" anchor="ctr"/>
          <a:lstStyle/>
          <a:p>
            <a:endParaRPr lang="en-US"/>
          </a:p>
        </p:txBody>
      </p:sp>
      <p:sp>
        <p:nvSpPr>
          <p:cNvPr id="53" name="Freeform 120">
            <a:extLst>
              <a:ext uri="{FF2B5EF4-FFF2-40B4-BE49-F238E27FC236}">
                <a16:creationId xmlns:a16="http://schemas.microsoft.com/office/drawing/2014/main" id="{DFD5E533-3BEB-4A3E-B1DD-96EF14D8CCE4}"/>
              </a:ext>
            </a:extLst>
          </p:cNvPr>
          <p:cNvSpPr>
            <a:spLocks/>
          </p:cNvSpPr>
          <p:nvPr/>
        </p:nvSpPr>
        <p:spPr bwMode="auto">
          <a:xfrm>
            <a:off x="9565856" y="1862138"/>
            <a:ext cx="579438" cy="973137"/>
          </a:xfrm>
          <a:custGeom>
            <a:avLst/>
            <a:gdLst>
              <a:gd name="T0" fmla="*/ 0 w 1824"/>
              <a:gd name="T1" fmla="*/ 0 h 768"/>
              <a:gd name="T2" fmla="*/ 0 w 1824"/>
              <a:gd name="T3" fmla="*/ 2147483647 h 768"/>
              <a:gd name="T4" fmla="*/ 2147483647 w 1824"/>
              <a:gd name="T5" fmla="*/ 2147483647 h 768"/>
              <a:gd name="T6" fmla="*/ 2147483647 w 1824"/>
              <a:gd name="T7" fmla="*/ 2147483647 h 768"/>
              <a:gd name="T8" fmla="*/ 0 60000 65536"/>
              <a:gd name="T9" fmla="*/ 0 60000 65536"/>
              <a:gd name="T10" fmla="*/ 0 60000 65536"/>
              <a:gd name="T11" fmla="*/ 0 60000 65536"/>
              <a:gd name="T12" fmla="*/ 0 w 1824"/>
              <a:gd name="T13" fmla="*/ 0 h 768"/>
              <a:gd name="T14" fmla="*/ 1824 w 1824"/>
              <a:gd name="T15" fmla="*/ 768 h 76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24" h="768">
                <a:moveTo>
                  <a:pt x="0" y="0"/>
                </a:moveTo>
                <a:lnTo>
                  <a:pt x="0" y="192"/>
                </a:lnTo>
                <a:lnTo>
                  <a:pt x="1440" y="768"/>
                </a:lnTo>
                <a:lnTo>
                  <a:pt x="1824" y="768"/>
                </a:lnTo>
              </a:path>
            </a:pathLst>
          </a:custGeom>
          <a:noFill/>
          <a:ln w="762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478" tIns="44445" rIns="90478" bIns="44445" anchor="ctr"/>
          <a:lstStyle/>
          <a:p>
            <a:endParaRPr lang="en-US"/>
          </a:p>
        </p:txBody>
      </p:sp>
      <p:sp>
        <p:nvSpPr>
          <p:cNvPr id="54" name="Freeform 2">
            <a:extLst>
              <a:ext uri="{FF2B5EF4-FFF2-40B4-BE49-F238E27FC236}">
                <a16:creationId xmlns:a16="http://schemas.microsoft.com/office/drawing/2014/main" id="{7958BBB3-15B2-41B8-8AB1-66DDB800390B}"/>
              </a:ext>
            </a:extLst>
          </p:cNvPr>
          <p:cNvSpPr>
            <a:spLocks/>
          </p:cNvSpPr>
          <p:nvPr/>
        </p:nvSpPr>
        <p:spPr bwMode="auto">
          <a:xfrm>
            <a:off x="10704094" y="1862139"/>
            <a:ext cx="876300" cy="3746172"/>
          </a:xfrm>
          <a:custGeom>
            <a:avLst/>
            <a:gdLst>
              <a:gd name="T0" fmla="*/ 126704 w 533400"/>
              <a:gd name="T1" fmla="*/ 0 h 4124325"/>
              <a:gd name="T2" fmla="*/ 2365116 w 533400"/>
              <a:gd name="T3" fmla="*/ 460251 h 4124325"/>
              <a:gd name="T4" fmla="*/ 2365116 w 533400"/>
              <a:gd name="T5" fmla="*/ 3491900 h 4124325"/>
              <a:gd name="T6" fmla="*/ 0 w 533400"/>
              <a:gd name="T7" fmla="*/ 4332357 h 4124325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33400" h="4124325">
                <a:moveTo>
                  <a:pt x="28575" y="0"/>
                </a:moveTo>
                <a:lnTo>
                  <a:pt x="533400" y="438150"/>
                </a:lnTo>
                <a:lnTo>
                  <a:pt x="533400" y="3324225"/>
                </a:lnTo>
                <a:lnTo>
                  <a:pt x="0" y="4124325"/>
                </a:lnTo>
              </a:path>
            </a:pathLst>
          </a:custGeom>
          <a:noFill/>
          <a:ln w="50800" cap="flat" cmpd="sng" algn="ctr">
            <a:solidFill>
              <a:srgbClr val="233AE1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55" name="Freeform 3">
            <a:extLst>
              <a:ext uri="{FF2B5EF4-FFF2-40B4-BE49-F238E27FC236}">
                <a16:creationId xmlns:a16="http://schemas.microsoft.com/office/drawing/2014/main" id="{F6506BFD-DA8D-43CE-922B-7CCB9EFBBB1F}"/>
              </a:ext>
            </a:extLst>
          </p:cNvPr>
          <p:cNvSpPr>
            <a:spLocks/>
          </p:cNvSpPr>
          <p:nvPr/>
        </p:nvSpPr>
        <p:spPr bwMode="auto">
          <a:xfrm>
            <a:off x="8568906" y="2784475"/>
            <a:ext cx="2619375" cy="2840035"/>
          </a:xfrm>
          <a:custGeom>
            <a:avLst/>
            <a:gdLst>
              <a:gd name="T0" fmla="*/ 2276475 w 2619375"/>
              <a:gd name="T1" fmla="*/ 0 h 3257550"/>
              <a:gd name="T2" fmla="*/ 2619375 w 2619375"/>
              <a:gd name="T3" fmla="*/ 180975 h 3257550"/>
              <a:gd name="T4" fmla="*/ 2619375 w 2619375"/>
              <a:gd name="T5" fmla="*/ 1295400 h 3257550"/>
              <a:gd name="T6" fmla="*/ 0 w 2619375"/>
              <a:gd name="T7" fmla="*/ 3257550 h 325755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619375" h="3257550">
                <a:moveTo>
                  <a:pt x="2276475" y="0"/>
                </a:moveTo>
                <a:lnTo>
                  <a:pt x="2619375" y="180975"/>
                </a:lnTo>
                <a:lnTo>
                  <a:pt x="2619375" y="1295400"/>
                </a:lnTo>
                <a:lnTo>
                  <a:pt x="0" y="3257550"/>
                </a:lnTo>
              </a:path>
            </a:pathLst>
          </a:custGeom>
          <a:noFill/>
          <a:ln w="793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56" name="TextBox 4">
            <a:extLst>
              <a:ext uri="{FF2B5EF4-FFF2-40B4-BE49-F238E27FC236}">
                <a16:creationId xmlns:a16="http://schemas.microsoft.com/office/drawing/2014/main" id="{950FDB49-C33D-4AB0-B56F-D72F97F99C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1206" y="4699000"/>
            <a:ext cx="393607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altLang="en-US" sz="2000" b="0" dirty="0">
                <a:latin typeface="+mn-lt"/>
              </a:rPr>
              <a:t>4096-byte pages (12 bit offset)</a:t>
            </a:r>
            <a:br>
              <a:rPr lang="en-US" altLang="en-US" sz="2000" b="0" dirty="0">
                <a:latin typeface="+mn-lt"/>
              </a:rPr>
            </a:br>
            <a:r>
              <a:rPr lang="en-US" altLang="en-US" sz="2000" b="0" dirty="0">
                <a:latin typeface="+mn-lt"/>
              </a:rPr>
              <a:t>Page tables also 4k bytes (pageable)</a:t>
            </a:r>
          </a:p>
        </p:txBody>
      </p:sp>
    </p:spTree>
    <p:extLst>
      <p:ext uri="{BB962C8B-B14F-4D97-AF65-F5344CB8AC3E}">
        <p14:creationId xmlns:p14="http://schemas.microsoft.com/office/powerpoint/2010/main" val="94393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39" grpId="0" animBg="1"/>
      <p:bldP spid="44" grpId="0" animBg="1"/>
      <p:bldP spid="45" grpId="0" animBg="1"/>
      <p:bldP spid="46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2EB50-929F-4A47-88FA-E238E4172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</p:spPr>
        <p:txBody>
          <a:bodyPr anchor="ctr">
            <a:normAutofit/>
          </a:bodyPr>
          <a:lstStyle/>
          <a:p>
            <a:r>
              <a:rPr lang="en-US" dirty="0"/>
              <a:t>Intel Ice Lake (2019): 5 layers!!</a:t>
            </a:r>
          </a:p>
        </p:txBody>
      </p:sp>
      <p:pic>
        <p:nvPicPr>
          <p:cNvPr id="5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95C9F6-C3DC-4488-8E6C-366ED2F20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367" y="1143000"/>
            <a:ext cx="6819256" cy="5029200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496E69-D8A5-43E5-86D2-596182E6C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778C724-3839-4D76-A707-B4C23905D055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965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60E44C-3B89-4B1E-90A7-84F6A0F76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138" y="1235075"/>
            <a:ext cx="6819256" cy="50292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D9BB8F-C13A-4641-9D90-BF28A7BC1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multilevel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F8777-E065-4530-83C0-69AD3478D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4473856" cy="5029200"/>
          </a:xfrm>
        </p:spPr>
        <p:txBody>
          <a:bodyPr/>
          <a:lstStyle/>
          <a:p>
            <a:r>
              <a:rPr lang="en-US" dirty="0"/>
              <a:t>How many memory loads per read are there now?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897F0-5004-49E3-8CCE-CB6E669F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767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60E44C-3B89-4B1E-90A7-84F6A0F76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138" y="1235075"/>
            <a:ext cx="6819256" cy="50292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D9BB8F-C13A-4641-9D90-BF28A7BC1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multilevel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F8777-E065-4530-83C0-69AD3478D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4499982" cy="5029200"/>
          </a:xfrm>
        </p:spPr>
        <p:txBody>
          <a:bodyPr/>
          <a:lstStyle/>
          <a:p>
            <a:r>
              <a:rPr lang="en-US" dirty="0"/>
              <a:t>How many memory loads per read are there now?</a:t>
            </a:r>
          </a:p>
          <a:p>
            <a:pPr lvl="1"/>
            <a:r>
              <a:rPr lang="en-US" dirty="0"/>
              <a:t>6</a:t>
            </a:r>
          </a:p>
          <a:p>
            <a:pPr lvl="1"/>
            <a:r>
              <a:rPr lang="en-US" dirty="0"/>
              <a:t>As in each memory access takes six times as long</a:t>
            </a:r>
          </a:p>
          <a:p>
            <a:pPr lvl="1"/>
            <a:endParaRPr lang="en-US" dirty="0"/>
          </a:p>
          <a:p>
            <a:r>
              <a:rPr lang="en-US" dirty="0"/>
              <a:t>TLB is </a:t>
            </a:r>
            <a:r>
              <a:rPr lang="en-US" b="1" i="1" dirty="0"/>
              <a:t>extremely</a:t>
            </a:r>
            <a:r>
              <a:rPr lang="en-US" dirty="0"/>
              <a:t> important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897F0-5004-49E3-8CCE-CB6E669F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525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6C8C7-9841-4B27-A08E-4438F8ED3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optimization: large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70F9C-0905-4B65-888B-EDEC05BD9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using large pages results in wasted memory</a:t>
            </a:r>
          </a:p>
          <a:p>
            <a:pPr lvl="1"/>
            <a:r>
              <a:rPr lang="en-US" dirty="0"/>
              <a:t>Example: 1 MB page where only 1 KB is used</a:t>
            </a:r>
          </a:p>
          <a:p>
            <a:pPr lvl="1"/>
            <a:endParaRPr lang="en-US" dirty="0"/>
          </a:p>
          <a:p>
            <a:r>
              <a:rPr lang="en-US" dirty="0"/>
              <a:t>Always using small pages results in unnecessary page table entries</a:t>
            </a:r>
          </a:p>
          <a:p>
            <a:pPr lvl="1"/>
            <a:r>
              <a:rPr lang="en-US" dirty="0"/>
              <a:t>Example: 250 entries in a row to represent 1 MB of memory</a:t>
            </a:r>
          </a:p>
          <a:p>
            <a:pPr lvl="1"/>
            <a:endParaRPr lang="en-US" dirty="0"/>
          </a:p>
          <a:p>
            <a:r>
              <a:rPr lang="en-US" dirty="0"/>
              <a:t>Can we mix in larger pages opportunistically?</a:t>
            </a:r>
          </a:p>
          <a:p>
            <a:pPr lvl="1"/>
            <a:r>
              <a:rPr lang="en-US" dirty="0"/>
              <a:t>Small pages normally</a:t>
            </a:r>
          </a:p>
          <a:p>
            <a:pPr lvl="1"/>
            <a:r>
              <a:rPr lang="en-US" dirty="0"/>
              <a:t>Large pages occasionally</a:t>
            </a:r>
          </a:p>
          <a:p>
            <a:pPr lvl="1"/>
            <a:r>
              <a:rPr lang="en-US" dirty="0"/>
              <a:t>Huge pages rarely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71F58-0103-4EB3-BBD5-F6B6CD40B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700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B2FEA1B-EE8A-4FC0-ABF3-71F6B21FE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x86-64 allows multiple-sized pages: 4 KB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81B8034-FE5A-4D39-85DC-0988B1961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76457" y="1143000"/>
            <a:ext cx="4003938" cy="5029200"/>
          </a:xfrm>
        </p:spPr>
        <p:txBody>
          <a:bodyPr/>
          <a:lstStyle/>
          <a:p>
            <a:r>
              <a:rPr lang="en-US" dirty="0"/>
              <a:t>Normal x86-64 paging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8C7B7-8774-4EF4-B748-2F93D471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778C724-3839-4D76-A707-B4C23905D055}" type="slidenum">
              <a:rPr lang="en-US" smtClean="0"/>
              <a:pPr>
                <a:spcAft>
                  <a:spcPts val="600"/>
                </a:spcAft>
              </a:pPr>
              <a:t>28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CDA4DF-7EFA-4831-8404-DC14BFB83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95" y="914400"/>
            <a:ext cx="6661191" cy="5029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114579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B2FEA1B-EE8A-4FC0-ABF3-71F6B21FE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x86-64 allows multiple-sized pages: 2 MB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8C7B7-8774-4EF4-B748-2F93D471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778C724-3839-4D76-A707-B4C23905D055}" type="slidenum">
              <a:rPr lang="en-US" smtClean="0"/>
              <a:pPr>
                <a:spcAft>
                  <a:spcPts val="600"/>
                </a:spcAft>
              </a:pPr>
              <a:t>29</a:t>
            </a:fld>
            <a:endParaRPr lang="en-US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04C42AA8-9798-41F6-86F2-536C4DA76DC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607595" y="914400"/>
            <a:ext cx="6645275" cy="5029200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F4C3211-4D1C-4116-8996-44F9D86B887F}"/>
              </a:ext>
            </a:extLst>
          </p:cNvPr>
          <p:cNvSpPr txBox="1">
            <a:spLocks/>
          </p:cNvSpPr>
          <p:nvPr/>
        </p:nvSpPr>
        <p:spPr>
          <a:xfrm>
            <a:off x="7576457" y="1143000"/>
            <a:ext cx="4003938" cy="50292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Page Size bit triggers walk to skip next table and go straight to</a:t>
            </a:r>
            <a:br>
              <a:rPr lang="en-US" dirty="0"/>
            </a:br>
            <a:r>
              <a:rPr lang="en-US" dirty="0"/>
              <a:t>2 MB page in memory</a:t>
            </a:r>
          </a:p>
          <a:p>
            <a:endParaRPr lang="en-US" dirty="0"/>
          </a:p>
          <a:p>
            <a:r>
              <a:rPr lang="en-US" dirty="0"/>
              <a:t>Remaining address bits are used as offset into larger page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1579729-D479-4F13-9075-EC560F9B163D}"/>
              </a:ext>
            </a:extLst>
          </p:cNvPr>
          <p:cNvSpPr/>
          <p:nvPr/>
        </p:nvSpPr>
        <p:spPr>
          <a:xfrm>
            <a:off x="2917860" y="2719614"/>
            <a:ext cx="1158840" cy="455386"/>
          </a:xfrm>
          <a:prstGeom prst="rect">
            <a:avLst/>
          </a:prstGeom>
          <a:noFill/>
          <a:ln w="571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D59E05-8787-4499-A8B9-9A3FF22A3AE3}"/>
              </a:ext>
            </a:extLst>
          </p:cNvPr>
          <p:cNvSpPr/>
          <p:nvPr/>
        </p:nvSpPr>
        <p:spPr>
          <a:xfrm>
            <a:off x="4914900" y="1282700"/>
            <a:ext cx="2146300" cy="508000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41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D2F7BD7-97C3-4C76-BC73-A3A1ACF3F2E6}"/>
              </a:ext>
            </a:extLst>
          </p:cNvPr>
          <p:cNvGrpSpPr/>
          <p:nvPr/>
        </p:nvGrpSpPr>
        <p:grpSpPr>
          <a:xfrm>
            <a:off x="4811294" y="1766648"/>
            <a:ext cx="6769100" cy="4589702"/>
            <a:chOff x="5761940" y="2496897"/>
            <a:chExt cx="4906060" cy="343900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2E30582-6981-4E9B-B4A2-657714DC64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61940" y="2496897"/>
              <a:ext cx="4906060" cy="343900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364C56A-9CAE-4D66-A762-03F2BC05EC03}"/>
                </a:ext>
              </a:extLst>
            </p:cNvPr>
            <p:cNvSpPr/>
            <p:nvPr/>
          </p:nvSpPr>
          <p:spPr>
            <a:xfrm>
              <a:off x="5761940" y="2496897"/>
              <a:ext cx="2505760" cy="10210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7603B1-700E-40EE-919F-EBF5770F7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paging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13C81-2F10-4852-ADEE-371F92065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8340462" cy="5029200"/>
          </a:xfrm>
        </p:spPr>
        <p:txBody>
          <a:bodyPr/>
          <a:lstStyle/>
          <a:p>
            <a:r>
              <a:rPr lang="en-US" dirty="0"/>
              <a:t>Divide memory into small, </a:t>
            </a:r>
            <a:r>
              <a:rPr lang="en-US" b="1" dirty="0"/>
              <a:t>fixed-sized</a:t>
            </a:r>
            <a:r>
              <a:rPr lang="en-US" dirty="0"/>
              <a:t> pages</a:t>
            </a:r>
          </a:p>
          <a:p>
            <a:endParaRPr lang="en-US" dirty="0"/>
          </a:p>
          <a:p>
            <a:r>
              <a:rPr lang="en-US" dirty="0"/>
              <a:t>Pages of virtual memory map to pages</a:t>
            </a:r>
            <a:br>
              <a:rPr lang="en-US" dirty="0"/>
            </a:br>
            <a:r>
              <a:rPr lang="en-US" dirty="0"/>
              <a:t>of physical memory</a:t>
            </a:r>
          </a:p>
          <a:p>
            <a:pPr lvl="1"/>
            <a:r>
              <a:rPr lang="en-US" dirty="0"/>
              <a:t>Like segments were mapped,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many</a:t>
            </a:r>
            <a:r>
              <a:rPr lang="en-US" dirty="0"/>
              <a:t> more pages than segments</a:t>
            </a:r>
          </a:p>
          <a:p>
            <a:pPr lvl="1"/>
            <a:endParaRPr lang="en-US" dirty="0"/>
          </a:p>
          <a:p>
            <a:r>
              <a:rPr lang="en-US" dirty="0"/>
              <a:t>Processes and their sections</a:t>
            </a:r>
            <a:br>
              <a:rPr lang="en-US" dirty="0"/>
            </a:br>
            <a:r>
              <a:rPr lang="en-US" dirty="0"/>
              <a:t>can be mapped to any</a:t>
            </a:r>
            <a:br>
              <a:rPr lang="en-US" dirty="0"/>
            </a:br>
            <a:r>
              <a:rPr lang="en-US" dirty="0"/>
              <a:t>place in memory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C5AFFB-9A35-435E-930C-E779E1F03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0909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B2FEA1B-EE8A-4FC0-ABF3-71F6B21FE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x86-64 allows multiple-sized pages: 1 GB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8C7B7-8774-4EF4-B748-2F93D471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778C724-3839-4D76-A707-B4C23905D055}" type="slidenum">
              <a:rPr lang="en-US" smtClean="0"/>
              <a:pPr>
                <a:spcAft>
                  <a:spcPts val="600"/>
                </a:spcAft>
              </a:pPr>
              <a:t>30</a:t>
            </a:fld>
            <a:endParaRPr lang="en-US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D74B9D20-38AB-4A8F-B808-775B1D8E1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95" y="914400"/>
            <a:ext cx="6642135" cy="5006975"/>
          </a:xfrm>
          <a:prstGeom prst="rect">
            <a:avLst/>
          </a:prstGeom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6164EFC-BA99-46A1-9F60-2B3961F34816}"/>
              </a:ext>
            </a:extLst>
          </p:cNvPr>
          <p:cNvSpPr txBox="1">
            <a:spLocks/>
          </p:cNvSpPr>
          <p:nvPr/>
        </p:nvSpPr>
        <p:spPr>
          <a:xfrm>
            <a:off x="7576456" y="1143000"/>
            <a:ext cx="4132943" cy="50292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Can also skip straight to 1 GB pages</a:t>
            </a:r>
          </a:p>
          <a:p>
            <a:endParaRPr lang="en-US" dirty="0"/>
          </a:p>
          <a:p>
            <a:r>
              <a:rPr lang="en-US" dirty="0"/>
              <a:t>With a bit of extra hardware, TLB can hold large page entries</a:t>
            </a:r>
          </a:p>
          <a:p>
            <a:pPr lvl="1"/>
            <a:r>
              <a:rPr lang="en-US" dirty="0"/>
              <a:t>Occupies a single TLB entry for 1 GB of data</a:t>
            </a:r>
            <a:br>
              <a:rPr lang="en-US" dirty="0"/>
            </a:br>
            <a:r>
              <a:rPr lang="en-US" dirty="0"/>
              <a:t>(250000 normal entries)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ED76A3-E9DA-426B-9943-D6587B15A3BE}"/>
              </a:ext>
            </a:extLst>
          </p:cNvPr>
          <p:cNvSpPr/>
          <p:nvPr/>
        </p:nvSpPr>
        <p:spPr>
          <a:xfrm>
            <a:off x="1382511" y="3303814"/>
            <a:ext cx="1347989" cy="455386"/>
          </a:xfrm>
          <a:prstGeom prst="rect">
            <a:avLst/>
          </a:prstGeom>
          <a:noFill/>
          <a:ln w="571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3155AD-3598-456F-A9B6-1F42DE6C7EE8}"/>
              </a:ext>
            </a:extLst>
          </p:cNvPr>
          <p:cNvSpPr/>
          <p:nvPr/>
        </p:nvSpPr>
        <p:spPr>
          <a:xfrm>
            <a:off x="3835400" y="1282700"/>
            <a:ext cx="3225800" cy="508000"/>
          </a:xfrm>
          <a:prstGeom prst="rect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914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EB27A6-F735-4BB1-B9D6-32C53F7DB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data structures for paging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FB2478B-6DB5-4DD3-9EE8-F8FBC12FFA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hardware handles TLB misses</a:t>
            </a:r>
          </a:p>
          <a:p>
            <a:pPr lvl="1"/>
            <a:r>
              <a:rPr lang="en-US" dirty="0"/>
              <a:t>Need a regular structure it can “walk” to find page table entry</a:t>
            </a:r>
          </a:p>
          <a:p>
            <a:pPr lvl="1"/>
            <a:r>
              <a:rPr lang="en-US" dirty="0"/>
              <a:t>x86-64 needs to use multilevel page tables</a:t>
            </a:r>
          </a:p>
          <a:p>
            <a:pPr lvl="1"/>
            <a:endParaRPr lang="en-US" dirty="0"/>
          </a:p>
          <a:p>
            <a:r>
              <a:rPr lang="en-US" dirty="0"/>
              <a:t>If software handles TLB misses</a:t>
            </a:r>
          </a:p>
          <a:p>
            <a:pPr lvl="1"/>
            <a:r>
              <a:rPr lang="en-US" dirty="0"/>
              <a:t>OS can use whatever data structure it pleases</a:t>
            </a:r>
          </a:p>
          <a:p>
            <a:pPr lvl="1"/>
            <a:r>
              <a:rPr lang="en-US" dirty="0"/>
              <a:t>Example: inverted page tables</a:t>
            </a:r>
          </a:p>
          <a:p>
            <a:pPr lvl="2"/>
            <a:r>
              <a:rPr lang="en-US" dirty="0"/>
              <a:t>Only store entries for virtual pages with valid physical mappings</a:t>
            </a:r>
          </a:p>
          <a:p>
            <a:pPr lvl="2"/>
            <a:r>
              <a:rPr lang="en-US" dirty="0"/>
              <a:t>Use hash of VPN+PCID to find the entry you need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EDC882-7D6E-4A64-A84E-4CF1666E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1837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82906-C3DB-F901-0767-63920C433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333BF-B3B2-581C-3932-F928A0559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every page of virtual memory was used, would a multi-level page table take more or less space than a “flat” page table?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How often is every page of virtual memory used?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D52CF-CD47-4BC1-1D26-DE48649D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858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82906-C3DB-F901-0767-63920C433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333BF-B3B2-581C-3932-F928A0559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every page of virtual memory was used, would a multi-level page table take more or less space than a “flat” page table?</a:t>
            </a:r>
          </a:p>
          <a:p>
            <a:pPr lvl="1"/>
            <a:r>
              <a:rPr lang="en-US" dirty="0"/>
              <a:t>More! Still need an entry for every “used” page</a:t>
            </a:r>
          </a:p>
          <a:p>
            <a:pPr lvl="1"/>
            <a:r>
              <a:rPr lang="en-US" dirty="0"/>
              <a:t>Now would have to add tree structure as well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How often is every page of virtual memory used?</a:t>
            </a:r>
          </a:p>
          <a:p>
            <a:pPr lvl="1"/>
            <a:r>
              <a:rPr lang="en-US" dirty="0"/>
              <a:t>Never! That would be 18 exabytes of storage in one process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For refence: ~44000 exabytes is all of human digital storage (2022)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D52CF-CD47-4BC1-1D26-DE48649DB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855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Paging in modern OS</a:t>
            </a:r>
          </a:p>
          <a:p>
            <a:endParaRPr lang="en-US" dirty="0"/>
          </a:p>
          <a:p>
            <a:r>
              <a:rPr lang="en-US" dirty="0"/>
              <a:t>Memory Hierarchy</a:t>
            </a:r>
          </a:p>
          <a:p>
            <a:endParaRPr lang="en-US" dirty="0"/>
          </a:p>
          <a:p>
            <a:r>
              <a:rPr lang="en-US" dirty="0"/>
              <a:t>Swapping</a:t>
            </a:r>
          </a:p>
          <a:p>
            <a:pPr lvl="1"/>
            <a:r>
              <a:rPr lang="en-US" dirty="0"/>
              <a:t>Page Replacement Policies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8259175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3D243-14E2-405F-84A1-85B0614AE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 management of processes with paging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3CD45-915E-4514-860F-E4BD7D75A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loading a process</a:t>
            </a:r>
          </a:p>
          <a:p>
            <a:pPr lvl="1"/>
            <a:r>
              <a:rPr lang="en-US" dirty="0"/>
              <a:t>OS places actual memory into physical pages in RAM</a:t>
            </a:r>
          </a:p>
          <a:p>
            <a:pPr lvl="1"/>
            <a:r>
              <a:rPr lang="en-US" dirty="0"/>
              <a:t>OS creates page table for the process</a:t>
            </a:r>
          </a:p>
          <a:p>
            <a:pPr lvl="2"/>
            <a:r>
              <a:rPr lang="en-US" dirty="0"/>
              <a:t>OS decides access permissions to different pages</a:t>
            </a:r>
          </a:p>
          <a:p>
            <a:pPr lvl="2"/>
            <a:r>
              <a:rPr lang="en-US" dirty="0"/>
              <a:t>OS connects to shared libraries already in RAM</a:t>
            </a:r>
          </a:p>
          <a:p>
            <a:pPr lvl="1"/>
            <a:endParaRPr lang="en-US" dirty="0"/>
          </a:p>
          <a:p>
            <a:r>
              <a:rPr lang="en-US" dirty="0"/>
              <a:t>When a context switch occurs</a:t>
            </a:r>
          </a:p>
          <a:p>
            <a:pPr lvl="1"/>
            <a:r>
              <a:rPr lang="en-US" dirty="0"/>
              <a:t>OS changes which page table is in use (%CR3 register in x86)</a:t>
            </a:r>
          </a:p>
          <a:p>
            <a:pPr lvl="1"/>
            <a:endParaRPr lang="en-US" dirty="0"/>
          </a:p>
          <a:p>
            <a:r>
              <a:rPr lang="en-US" dirty="0"/>
              <a:t>When a fault occurs</a:t>
            </a:r>
          </a:p>
          <a:p>
            <a:pPr lvl="1"/>
            <a:r>
              <a:rPr lang="en-US" dirty="0"/>
              <a:t>OS decides how to handle it. (Invalid access or missing page?)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0892A-A51E-443E-847B-3FC8E4967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647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98CF2-FAD5-4F69-A0C0-A27D76F3B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faults enable </a:t>
            </a:r>
            <a:r>
              <a:rPr lang="en-US" dirty="0">
                <a:solidFill>
                  <a:schemeClr val="tx1"/>
                </a:solidFill>
              </a:rPr>
              <a:t>lazy allocation </a:t>
            </a:r>
            <a:r>
              <a:rPr lang="en-US" dirty="0"/>
              <a:t>and</a:t>
            </a:r>
            <a:r>
              <a:rPr lang="en-US" dirty="0">
                <a:solidFill>
                  <a:schemeClr val="tx1"/>
                </a:solidFill>
              </a:rPr>
              <a:t> lazy loading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6A019-D22A-4CB1-89E6-00B1851AE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Paging is not just translation and overflow</a:t>
            </a:r>
          </a:p>
          <a:p>
            <a:pPr lvl="1"/>
            <a:r>
              <a:rPr lang="en-US" dirty="0"/>
              <a:t>Paging provides an opportunity to be lazy about loading requested data</a:t>
            </a:r>
          </a:p>
          <a:p>
            <a:pPr lvl="1"/>
            <a:endParaRPr lang="en-US" dirty="0"/>
          </a:p>
          <a:p>
            <a:r>
              <a:rPr lang="en-US" dirty="0"/>
              <a:t>Trick: don’t load data upfront, do it later when it’s first needed!</a:t>
            </a:r>
          </a:p>
          <a:p>
            <a:pPr lvl="1"/>
            <a:r>
              <a:rPr lang="en-US" dirty="0"/>
              <a:t>This is an important performance optimization,</a:t>
            </a:r>
            <a:br>
              <a:rPr lang="en-US" dirty="0"/>
            </a:br>
            <a:r>
              <a:rPr lang="en-US" i="1" dirty="0"/>
              <a:t>reducing program start time</a:t>
            </a:r>
          </a:p>
          <a:p>
            <a:pPr lvl="1"/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AAAAFD-2946-44DA-BCE2-AB69BF16E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785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341F-13B5-0C5E-F9E1-57930E184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Lazy loading in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6C763-7602-FC4B-A517-BCDCEE29B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process requests a huge chunk of memory, maybe it will not use all that memory immediately (or ever!).</a:t>
            </a:r>
          </a:p>
          <a:p>
            <a:pPr lvl="1"/>
            <a:r>
              <a:rPr lang="en-US" dirty="0"/>
              <a:t>Programmers and compilers are sometimes </a:t>
            </a:r>
            <a:r>
              <a:rPr lang="en-US" b="1" i="1" dirty="0"/>
              <a:t>greedy</a:t>
            </a:r>
            <a:r>
              <a:rPr lang="en-US" i="1" dirty="0"/>
              <a:t> </a:t>
            </a:r>
            <a:r>
              <a:rPr lang="en-US" dirty="0"/>
              <a:t>in their requests</a:t>
            </a:r>
            <a:endParaRPr lang="en-US" i="1" dirty="0"/>
          </a:p>
          <a:p>
            <a:pPr lvl="1"/>
            <a:r>
              <a:rPr lang="en-US" dirty="0"/>
              <a:t>We can </a:t>
            </a:r>
            <a:r>
              <a:rPr lang="en-US" i="1" dirty="0"/>
              <a:t>virtually</a:t>
            </a:r>
            <a:r>
              <a:rPr lang="en-US" dirty="0"/>
              <a:t> allocate memory, but mark most of the pages “not present”</a:t>
            </a:r>
          </a:p>
          <a:p>
            <a:pPr lvl="1"/>
            <a:r>
              <a:rPr lang="en-US" dirty="0"/>
              <a:t>Let the CPU raise an exception when the memory is really used</a:t>
            </a:r>
          </a:p>
          <a:p>
            <a:pPr lvl="1"/>
            <a:r>
              <a:rPr lang="en-US" dirty="0"/>
              <a:t>Then really allocate the demanded page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Lazy allocation minimizes latency of fulfilling the request and it prevents OS from allocating memory that will not be used.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AA51B-F86C-CF93-C83E-C83BFF6E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8155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features of lazy 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Lazy loading also works for large code binaries</a:t>
            </a:r>
          </a:p>
          <a:p>
            <a:pPr lvl="1"/>
            <a:r>
              <a:rPr lang="en-US" dirty="0"/>
              <a:t>Delay loading a page of instructions until it’s needed</a:t>
            </a:r>
            <a:br>
              <a:rPr lang="en-US" dirty="0"/>
            </a:br>
            <a:endParaRPr lang="en-US" dirty="0"/>
          </a:p>
          <a:p>
            <a:r>
              <a:rPr lang="en-US" dirty="0"/>
              <a:t>OS must also write zeros to newly assigned physical frames</a:t>
            </a:r>
          </a:p>
          <a:p>
            <a:pPr lvl="1"/>
            <a:r>
              <a:rPr lang="en-US" dirty="0"/>
              <a:t>Program does not necessarily expect the new memory to contain zeros,</a:t>
            </a:r>
          </a:p>
          <a:p>
            <a:pPr lvl="1"/>
            <a:r>
              <a:rPr lang="en-US" dirty="0"/>
              <a:t>But we clear the memory for security, so that other process’ data is not leaked.</a:t>
            </a:r>
          </a:p>
          <a:p>
            <a:pPr lvl="1"/>
            <a:r>
              <a:rPr lang="en-US" dirty="0"/>
              <a:t>OS can keep one read-only physical page filled with zeros and just give a reference to this at first.</a:t>
            </a:r>
          </a:p>
          <a:p>
            <a:pPr lvl="2"/>
            <a:r>
              <a:rPr lang="en-US" dirty="0"/>
              <a:t>After the first page fault (due to writing a read-only page), allocate a real page.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DC8178-0939-493C-89DF-3CCE720D4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133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Lazy allocation via copy-on-write with Fork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Recall that </a:t>
            </a:r>
            <a:r>
              <a:rPr lang="en-US" b="1" i="1" dirty="0"/>
              <a:t>fork + exec </a:t>
            </a:r>
            <a:r>
              <a:rPr lang="en-US" dirty="0"/>
              <a:t>is the only way to create a child process in </a:t>
            </a:r>
            <a:r>
              <a:rPr lang="en-US" dirty="0" err="1"/>
              <a:t>unix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Fork clones the entire process, including all virtual memory</a:t>
            </a:r>
          </a:p>
          <a:p>
            <a:pPr lvl="1"/>
            <a:r>
              <a:rPr lang="en-US" dirty="0"/>
              <a:t>This can be very slow and inefficient, especially if the memory will just be overwritten by a call to </a:t>
            </a:r>
            <a:r>
              <a:rPr lang="en-US" b="1" dirty="0"/>
              <a:t>exec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F0262-F057-43E7-9740-5A5B06F2A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26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0A4DC-DA5F-4447-93DD-51D30A48F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Page table translates virtual addresses to physical addresses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4224A-0157-426B-945F-A5D10F593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5751896" cy="5029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Use topmost bits of virtual address to select page table entry</a:t>
            </a:r>
          </a:p>
          <a:p>
            <a:pPr lvl="1"/>
            <a:r>
              <a:rPr lang="en-US" dirty="0"/>
              <a:t>One page table entry per each virtual page</a:t>
            </a:r>
          </a:p>
          <a:p>
            <a:endParaRPr lang="en-US" dirty="0"/>
          </a:p>
          <a:p>
            <a:r>
              <a:rPr lang="en-US" dirty="0"/>
              <a:t>Add address at page table entry to bottommost bits</a:t>
            </a:r>
          </a:p>
          <a:p>
            <a:pPr lvl="1"/>
            <a:r>
              <a:rPr lang="en-US" dirty="0"/>
              <a:t>Actually just concatenate the two</a:t>
            </a:r>
          </a:p>
          <a:p>
            <a:pPr lvl="1"/>
            <a:endParaRPr lang="en-US" dirty="0"/>
          </a:p>
          <a:p>
            <a:r>
              <a:rPr lang="en-US" dirty="0"/>
              <a:t>Just like segment tables, there will be a different page table for each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797C0-8D5C-474C-A717-95531D6D9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</a:t>
            </a:fld>
            <a:endParaRPr lang="en-US"/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54013DCF-8DC2-43F8-A6FD-B726426C1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498" y="1515952"/>
            <a:ext cx="5751896" cy="382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4493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Lazy allocation via copy-on-write with Fork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Copy on write </a:t>
            </a:r>
            <a:r>
              <a:rPr lang="en-US" dirty="0"/>
              <a:t>is a performance optimization:</a:t>
            </a:r>
          </a:p>
          <a:p>
            <a:pPr lvl="1"/>
            <a:r>
              <a:rPr lang="en-US" dirty="0"/>
              <a:t>Don’t copy the parent’s pages, </a:t>
            </a:r>
            <a:r>
              <a:rPr lang="en-US" b="1" i="1" dirty="0"/>
              <a:t>share</a:t>
            </a:r>
            <a:r>
              <a:rPr lang="en-US" dirty="0"/>
              <a:t> them</a:t>
            </a:r>
          </a:p>
          <a:p>
            <a:pPr lvl="2"/>
            <a:r>
              <a:rPr lang="en-US" dirty="0"/>
              <a:t>Make the child process’ page table point to the parent’s physical pages</a:t>
            </a:r>
          </a:p>
          <a:p>
            <a:pPr lvl="2"/>
            <a:r>
              <a:rPr lang="en-US" dirty="0"/>
              <a:t>Mark all the pages as “read only” in the PTEs (temporarily)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If parent or child writes to a shared page, a page fault exception will occur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OS handles the page fault by:</a:t>
            </a:r>
          </a:p>
          <a:p>
            <a:pPr lvl="2"/>
            <a:r>
              <a:rPr lang="en-US" dirty="0"/>
              <a:t>Copying parent’s page to the child &amp; marking both copies as writeable</a:t>
            </a:r>
          </a:p>
          <a:p>
            <a:pPr lvl="2"/>
            <a:r>
              <a:rPr lang="en-US" dirty="0"/>
              <a:t>When the faulting process is resumed, it retries the memory write.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F0262-F057-43E7-9740-5A5B06F2A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6617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memory in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Linux, the </a:t>
            </a:r>
            <a:r>
              <a:rPr lang="en-US" dirty="0" err="1">
                <a:latin typeface="Andale Mono" charset="0"/>
                <a:ea typeface="Andale Mono" charset="0"/>
                <a:cs typeface="Andale Mono" charset="0"/>
              </a:rPr>
              <a:t>pmap</a:t>
            </a:r>
            <a:r>
              <a:rPr lang="en-US" dirty="0"/>
              <a:t> command shows a process’ VM mapping.</a:t>
            </a:r>
          </a:p>
          <a:p>
            <a:r>
              <a:rPr lang="en-US" dirty="0"/>
              <a:t>We see:	</a:t>
            </a:r>
          </a:p>
          <a:p>
            <a:pPr lvl="1"/>
            <a:r>
              <a:rPr lang="en-US" dirty="0"/>
              <a:t>OS tracks which file code is loaded from, so it can be lazily loaded</a:t>
            </a:r>
          </a:p>
          <a:p>
            <a:pPr lvl="1"/>
            <a:r>
              <a:rPr lang="en-US" dirty="0"/>
              <a:t>The main process binary and libraries are </a:t>
            </a:r>
            <a:r>
              <a:rPr lang="en-US" b="1" i="1" dirty="0"/>
              <a:t>lazy loaded</a:t>
            </a:r>
            <a:r>
              <a:rPr lang="en-US" dirty="0"/>
              <a:t>, not fully in memory</a:t>
            </a:r>
            <a:endParaRPr lang="en-US" i="1" dirty="0"/>
          </a:p>
          <a:p>
            <a:pPr lvl="1"/>
            <a:r>
              <a:rPr lang="en-US" dirty="0"/>
              <a:t>Libraries have read-only sections that can be shared with other processes</a:t>
            </a:r>
          </a:p>
          <a:p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cat /proc/&lt;</a:t>
            </a:r>
            <a:r>
              <a:rPr lang="en-US" dirty="0" err="1">
                <a:latin typeface="Andale Mono" charset="0"/>
                <a:ea typeface="Andale Mono" charset="0"/>
                <a:cs typeface="Andale Mono" charset="0"/>
              </a:rPr>
              <a:t>pid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&gt;/</a:t>
            </a:r>
            <a:r>
              <a:rPr lang="en-US" dirty="0" err="1">
                <a:latin typeface="Andale Mono" charset="0"/>
                <a:ea typeface="Andale Mono" charset="0"/>
                <a:cs typeface="Andale Mono" charset="0"/>
              </a:rPr>
              <a:t>smaps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/>
              <a:t>shows even more detail</a:t>
            </a:r>
          </a:p>
          <a:p>
            <a:pPr lvl="2"/>
            <a:endParaRPr lang="en-US" dirty="0"/>
          </a:p>
          <a:p>
            <a:pPr marL="0" indent="0">
              <a:buNone/>
            </a:pPr>
            <a:r>
              <a:rPr lang="en-US" sz="2000" dirty="0"/>
              <a:t>References:</a:t>
            </a:r>
          </a:p>
          <a:p>
            <a:r>
              <a:rPr lang="en-US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https://unix.stackexchange.com/a/116332</a:t>
            </a:r>
            <a:r>
              <a:rPr lang="en-US" sz="2000" dirty="0"/>
              <a:t> </a:t>
            </a:r>
          </a:p>
          <a:p>
            <a: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https://www.akkadia.org/drepper/dsohowto.pdf</a:t>
            </a:r>
            <a:r>
              <a:rPr lang="en-US" sz="2000" dirty="0"/>
              <a:t> 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5B1A7-B376-488E-9DCD-E3F187BED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93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2299" y="228600"/>
            <a:ext cx="5878095" cy="685800"/>
          </a:xfrm>
        </p:spPr>
        <p:txBody>
          <a:bodyPr>
            <a:normAutofit/>
          </a:bodyPr>
          <a:lstStyle/>
          <a:p>
            <a:r>
              <a:rPr lang="en-US" dirty="0" err="1"/>
              <a:t>pmap</a:t>
            </a:r>
            <a:r>
              <a:rPr lang="en-US" dirty="0"/>
              <a:t> on emacs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3089" y="1143000"/>
            <a:ext cx="5677305" cy="53848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“Mapping” shows source of the section, more code can be loaded from here later.</a:t>
            </a:r>
          </a:p>
          <a:p>
            <a:pPr lvl="1"/>
            <a:r>
              <a:rPr lang="en-US" dirty="0"/>
              <a:t>“</a:t>
            </a:r>
            <a:r>
              <a:rPr lang="en-US" b="1" dirty="0"/>
              <a:t>anon</a:t>
            </a:r>
            <a:r>
              <a:rPr lang="en-US" dirty="0"/>
              <a:t>” are regular program data,</a:t>
            </a:r>
            <a:br>
              <a:rPr lang="en-US" dirty="0"/>
            </a:br>
            <a:r>
              <a:rPr lang="en-US" dirty="0"/>
              <a:t>requested by </a:t>
            </a:r>
            <a:r>
              <a:rPr lang="en-US" i="1" dirty="0" err="1"/>
              <a:t>sbrk</a:t>
            </a:r>
            <a:r>
              <a:rPr lang="en-US" dirty="0"/>
              <a:t> or </a:t>
            </a:r>
            <a:r>
              <a:rPr lang="en-US" i="1" dirty="0" err="1"/>
              <a:t>mmap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(In other words, heap data.)</a:t>
            </a:r>
          </a:p>
          <a:p>
            <a:r>
              <a:rPr lang="en-US" dirty="0"/>
              <a:t>Each library has several sections:	</a:t>
            </a:r>
          </a:p>
          <a:p>
            <a:pPr lvl="1"/>
            <a:r>
              <a:rPr lang="en-US" dirty="0"/>
              <a:t>“r-x--” for code	          </a:t>
            </a:r>
            <a:r>
              <a:rPr lang="en-US" i="1" dirty="0"/>
              <a:t>can be shared</a:t>
            </a:r>
          </a:p>
          <a:p>
            <a:pPr lvl="1"/>
            <a:r>
              <a:rPr lang="en-US" dirty="0"/>
              <a:t>“r----” for constants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rw</a:t>
            </a:r>
            <a:r>
              <a:rPr lang="en-US" dirty="0"/>
              <a:t>---” for global data</a:t>
            </a:r>
          </a:p>
          <a:p>
            <a:pPr lvl="1"/>
            <a:r>
              <a:rPr lang="en-US" dirty="0"/>
              <a:t>“-----” for guard pages:</a:t>
            </a:r>
          </a:p>
          <a:p>
            <a:pPr marL="914400" lvl="2" indent="0">
              <a:buNone/>
            </a:pPr>
            <a:r>
              <a:rPr lang="en-US" dirty="0"/>
              <a:t>(not mapped to anything, just reserved to generate page faults)</a:t>
            </a:r>
          </a:p>
          <a:p>
            <a:r>
              <a:rPr lang="en-US" b="1" dirty="0"/>
              <a:t>RSS</a:t>
            </a:r>
            <a:r>
              <a:rPr lang="en-US" dirty="0"/>
              <a:t> means resident in physical mem.</a:t>
            </a:r>
          </a:p>
          <a:p>
            <a:r>
              <a:rPr lang="en-US" b="1" dirty="0"/>
              <a:t>Dirty</a:t>
            </a:r>
            <a:r>
              <a:rPr lang="en-US" dirty="0"/>
              <a:t> pages have been written and therefore cannot be shared with others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4862"/>
            <a:ext cx="5910805" cy="4924738"/>
          </a:xfrm>
          <a:prstGeom prst="rect">
            <a:avLst/>
          </a:prstGeom>
        </p:spPr>
      </p:pic>
      <p:sp>
        <p:nvSpPr>
          <p:cNvPr id="8" name="Right Brace 7"/>
          <p:cNvSpPr/>
          <p:nvPr/>
        </p:nvSpPr>
        <p:spPr>
          <a:xfrm>
            <a:off x="9173097" y="3357140"/>
            <a:ext cx="185195" cy="567160"/>
          </a:xfrm>
          <a:prstGeom prst="rightBrace">
            <a:avLst>
              <a:gd name="adj1" fmla="val 42780"/>
              <a:gd name="adj2" fmla="val 29378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 flipH="1" flipV="1">
            <a:off x="3606329" y="4818281"/>
            <a:ext cx="1778471" cy="936037"/>
          </a:xfrm>
          <a:prstGeom prst="roundRect">
            <a:avLst>
              <a:gd name="adj" fmla="val 4727"/>
            </a:avLst>
          </a:prstGeom>
          <a:solidFill>
            <a:srgbClr val="FFFC00">
              <a:alpha val="24706"/>
            </a:srgbClr>
          </a:solidFill>
          <a:ln w="38100"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827A079-F901-464E-9EEC-92D04A053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847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top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has a column showing shared memory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2D8F40-CDE5-4C01-96E8-2D452A228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2800" y="1143000"/>
            <a:ext cx="4417594" cy="50292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duplicate processes are using a lot of shared memory:</a:t>
            </a:r>
          </a:p>
          <a:p>
            <a:pPr lvl="1"/>
            <a:r>
              <a:rPr lang="en-US" dirty="0"/>
              <a:t>~50% of resident memory for </a:t>
            </a:r>
            <a:r>
              <a:rPr lang="en-US" sz="2400" dirty="0">
                <a:latin typeface="Andale Mono" charset="0"/>
                <a:ea typeface="Andale Mono" charset="0"/>
                <a:cs typeface="Andale Mono" charset="0"/>
              </a:rPr>
              <a:t>httpd</a:t>
            </a:r>
            <a:r>
              <a:rPr lang="en-US" sz="2400" dirty="0"/>
              <a:t> </a:t>
            </a:r>
            <a:r>
              <a:rPr lang="en-US" dirty="0"/>
              <a:t>is shared</a:t>
            </a:r>
            <a:br>
              <a:rPr lang="en-US" dirty="0"/>
            </a:br>
            <a:r>
              <a:rPr lang="en-US" dirty="0"/>
              <a:t>~75% of resident memory for </a:t>
            </a:r>
            <a:r>
              <a:rPr lang="en-US" sz="2400" dirty="0" err="1">
                <a:latin typeface="Andale Mono" charset="0"/>
                <a:ea typeface="Andale Mono" charset="0"/>
                <a:cs typeface="Andale Mono" charset="0"/>
              </a:rPr>
              <a:t>sshd</a:t>
            </a:r>
            <a:r>
              <a:rPr lang="en-US" sz="2400" dirty="0"/>
              <a:t> </a:t>
            </a:r>
            <a:r>
              <a:rPr lang="en-US" dirty="0"/>
              <a:t>is shared</a:t>
            </a:r>
          </a:p>
          <a:p>
            <a:r>
              <a:rPr lang="en-US" dirty="0"/>
              <a:t>Even if there is just one instance of </a:t>
            </a:r>
            <a:r>
              <a:rPr lang="en-US" sz="3000" dirty="0">
                <a:latin typeface="Andale Mono" charset="0"/>
                <a:ea typeface="Andale Mono" charset="0"/>
                <a:cs typeface="Andale Mono" charset="0"/>
              </a:rPr>
              <a:t>emacs</a:t>
            </a:r>
            <a:r>
              <a:rPr lang="en-US" sz="3000" dirty="0"/>
              <a:t> </a:t>
            </a:r>
            <a:r>
              <a:rPr lang="en-US" dirty="0"/>
              <a:t>running, it may share many libraries with other running programs.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Total virtual memory is ~10x larger than resident memory</a:t>
            </a:r>
          </a:p>
          <a:p>
            <a:pPr lvl="1"/>
            <a:r>
              <a:rPr lang="en-US" dirty="0"/>
              <a:t>Processes only use a small fraction of their VM!</a:t>
            </a:r>
          </a:p>
          <a:p>
            <a:pPr lvl="1"/>
            <a:r>
              <a:rPr lang="en-US" dirty="0"/>
              <a:t>Due to sharing and lazy loading.</a:t>
            </a:r>
          </a:p>
          <a:p>
            <a:endParaRPr lang="en-US" dirty="0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6161F6A1-95EF-4246-AB4E-8A55F70E7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0210"/>
            <a:ext cx="6893183" cy="5787790"/>
          </a:xfrm>
          <a:prstGeom prst="rect">
            <a:avLst/>
          </a:prstGeom>
        </p:spPr>
      </p:pic>
      <p:sp>
        <p:nvSpPr>
          <p:cNvPr id="10" name="Rounded Rectangle 5">
            <a:extLst>
              <a:ext uri="{FF2B5EF4-FFF2-40B4-BE49-F238E27FC236}">
                <a16:creationId xmlns:a16="http://schemas.microsoft.com/office/drawing/2014/main" id="{44F94A2E-192B-4867-975F-1798C4F08CDB}"/>
              </a:ext>
            </a:extLst>
          </p:cNvPr>
          <p:cNvSpPr/>
          <p:nvPr/>
        </p:nvSpPr>
        <p:spPr>
          <a:xfrm flipH="1" flipV="1">
            <a:off x="2584704" y="2871086"/>
            <a:ext cx="804672" cy="2164209"/>
          </a:xfrm>
          <a:prstGeom prst="roundRect">
            <a:avLst>
              <a:gd name="adj" fmla="val 4727"/>
            </a:avLst>
          </a:prstGeom>
          <a:solidFill>
            <a:srgbClr val="FFFC00">
              <a:alpha val="24706"/>
            </a:srgbClr>
          </a:solidFill>
          <a:ln w="38100"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Rounded Rectangle 6">
            <a:extLst>
              <a:ext uri="{FF2B5EF4-FFF2-40B4-BE49-F238E27FC236}">
                <a16:creationId xmlns:a16="http://schemas.microsoft.com/office/drawing/2014/main" id="{06E8BBDC-3D4C-4A20-8AAF-BC4E0D9EA82F}"/>
              </a:ext>
            </a:extLst>
          </p:cNvPr>
          <p:cNvSpPr/>
          <p:nvPr/>
        </p:nvSpPr>
        <p:spPr>
          <a:xfrm flipH="1" flipV="1">
            <a:off x="2523744" y="6230112"/>
            <a:ext cx="865632" cy="609600"/>
          </a:xfrm>
          <a:prstGeom prst="roundRect">
            <a:avLst>
              <a:gd name="adj" fmla="val 4727"/>
            </a:avLst>
          </a:prstGeom>
          <a:solidFill>
            <a:srgbClr val="FFFC00">
              <a:alpha val="24706"/>
            </a:srgbClr>
          </a:solidFill>
          <a:ln w="38100"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E789950A-23DF-4326-AEFD-174B26053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9734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see virtual memory info on Linux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Andale Mono" charset="0"/>
                <a:ea typeface="Andale Mono" charset="0"/>
                <a:cs typeface="Andale Mono" charset="0"/>
              </a:rPr>
              <a:t>cat /proc/</a:t>
            </a:r>
            <a:r>
              <a:rPr lang="en-US" sz="2800" dirty="0" err="1">
                <a:latin typeface="Andale Mono" charset="0"/>
                <a:ea typeface="Andale Mono" charset="0"/>
                <a:cs typeface="Andale Mono" charset="0"/>
              </a:rPr>
              <a:t>meminfo</a:t>
            </a:r>
            <a:endParaRPr lang="en-US" sz="28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2800" dirty="0" err="1">
                <a:latin typeface="Andale Mono" charset="0"/>
                <a:ea typeface="Andale Mono" charset="0"/>
                <a:cs typeface="Andale Mono" charset="0"/>
              </a:rPr>
              <a:t>vmstat</a:t>
            </a:r>
            <a:endParaRPr lang="en-US" sz="28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sz="2800" dirty="0">
                <a:latin typeface="Andale Mono" charset="0"/>
                <a:ea typeface="Andale Mono" charset="0"/>
                <a:cs typeface="Andale Mono" charset="0"/>
              </a:rPr>
              <a:t>top</a:t>
            </a:r>
          </a:p>
          <a:p>
            <a:pPr lvl="1"/>
            <a:r>
              <a:rPr lang="en-US" dirty="0"/>
              <a:t>(resident)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788" y="1"/>
            <a:ext cx="2514922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7620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90B1A-3442-4874-B4E6-97DED5FE6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Requesting memory from the OS – </a:t>
            </a:r>
            <a:r>
              <a:rPr lang="en-US" dirty="0" err="1"/>
              <a:t>brk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35E5E-97DD-4C93-9F2C-1691C54F4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call to change data segment size (the program “break”)</a:t>
            </a:r>
          </a:p>
          <a:p>
            <a:pPr lvl="1"/>
            <a:r>
              <a:rPr lang="en-US" dirty="0"/>
              <a:t>Either set a new virtual address pointer for top of data segment</a:t>
            </a:r>
          </a:p>
          <a:p>
            <a:pPr lvl="1"/>
            <a:r>
              <a:rPr lang="en-US" dirty="0"/>
              <a:t>Or increment the size of the data segment by N bytes</a:t>
            </a:r>
          </a:p>
          <a:p>
            <a:pPr lvl="1"/>
            <a:endParaRPr lang="en-US" dirty="0"/>
          </a:p>
          <a:p>
            <a:r>
              <a:rPr lang="en-US" dirty="0"/>
              <a:t>These are the old system calls to dynamically change program memory</a:t>
            </a:r>
          </a:p>
          <a:p>
            <a:pPr lvl="1"/>
            <a:r>
              <a:rPr lang="en-US" dirty="0"/>
              <a:t>How malloc creates space</a:t>
            </a:r>
          </a:p>
          <a:p>
            <a:pPr lvl="1"/>
            <a:endParaRPr lang="en-US" dirty="0"/>
          </a:p>
          <a:p>
            <a:r>
              <a:rPr lang="en-US" b="0" i="0" dirty="0">
                <a:solidFill>
                  <a:srgbClr val="202122"/>
                </a:solidFill>
                <a:effectLst/>
              </a:rPr>
              <a:t>“</a:t>
            </a:r>
            <a:r>
              <a:rPr lang="en-US" b="0" i="0" dirty="0" err="1">
                <a:solidFill>
                  <a:srgbClr val="202122"/>
                </a:solidFill>
                <a:effectLst/>
              </a:rPr>
              <a:t>sbrk</a:t>
            </a:r>
            <a:r>
              <a:rPr lang="en-US" b="0" i="0" dirty="0">
                <a:solidFill>
                  <a:srgbClr val="202122"/>
                </a:solidFill>
                <a:effectLst/>
              </a:rPr>
              <a:t>() and </a:t>
            </a:r>
            <a:r>
              <a:rPr lang="en-US" b="0" i="0" dirty="0" err="1">
                <a:solidFill>
                  <a:srgbClr val="202122"/>
                </a:solidFill>
                <a:effectLst/>
              </a:rPr>
              <a:t>brk</a:t>
            </a:r>
            <a:r>
              <a:rPr lang="en-US" b="0" i="0" dirty="0">
                <a:solidFill>
                  <a:srgbClr val="202122"/>
                </a:solidFill>
                <a:effectLst/>
              </a:rPr>
              <a:t>() are considered legacy even by 1997 standards”</a:t>
            </a:r>
          </a:p>
          <a:p>
            <a:pPr lvl="1"/>
            <a:r>
              <a:rPr lang="en-US" dirty="0">
                <a:solidFill>
                  <a:srgbClr val="202122"/>
                </a:solidFill>
              </a:rPr>
              <a:t>Removed from POSIX in 2001</a:t>
            </a:r>
          </a:p>
          <a:p>
            <a:pPr lvl="1"/>
            <a:r>
              <a:rPr lang="en-US" dirty="0">
                <a:solidFill>
                  <a:srgbClr val="202122"/>
                </a:solidFill>
              </a:rPr>
              <a:t>Still exists in some form in lots of OSes (including Nautilus)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A8024-6FA5-479C-8F80-8EB2DAF1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3183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271B0-90C3-4CD0-8295-E7DA37B77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requesting memory from the OS – </a:t>
            </a:r>
            <a:r>
              <a:rPr lang="en-US" dirty="0" err="1"/>
              <a:t>mmap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9DAD4-9471-428A-8051-823821D72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Map (or </a:t>
            </a:r>
            <a:r>
              <a:rPr lang="en-US" dirty="0" err="1"/>
              <a:t>unmap</a:t>
            </a:r>
            <a:r>
              <a:rPr lang="en-US" dirty="0"/>
              <a:t>) files or devices into memory</a:t>
            </a:r>
          </a:p>
          <a:p>
            <a:endParaRPr lang="en-US" dirty="0"/>
          </a:p>
          <a:p>
            <a:r>
              <a:rPr lang="en-US" dirty="0"/>
              <a:t>Given a file, places the file in the process’s virtual address space</a:t>
            </a:r>
          </a:p>
          <a:p>
            <a:pPr lvl="1"/>
            <a:r>
              <a:rPr lang="en-US" dirty="0"/>
              <a:t>Process can request an address to place it at, which OS </a:t>
            </a:r>
            <a:r>
              <a:rPr lang="en-US" i="1" dirty="0"/>
              <a:t>might</a:t>
            </a:r>
            <a:r>
              <a:rPr lang="en-US" dirty="0"/>
              <a:t> follow</a:t>
            </a:r>
          </a:p>
          <a:p>
            <a:pPr lvl="1"/>
            <a:endParaRPr lang="en-US" dirty="0"/>
          </a:p>
          <a:p>
            <a:r>
              <a:rPr lang="en-US" dirty="0"/>
              <a:t>Given flag MAP_ANONYMOUS, creates empty memory</a:t>
            </a:r>
          </a:p>
          <a:p>
            <a:pPr lvl="1"/>
            <a:r>
              <a:rPr lang="en-US" dirty="0"/>
              <a:t>Initialized to zero and accessible from process</a:t>
            </a:r>
          </a:p>
          <a:p>
            <a:pPr lvl="1"/>
            <a:r>
              <a:rPr lang="en-US" dirty="0"/>
              <a:t>Malloc implementation uses this</a:t>
            </a:r>
          </a:p>
          <a:p>
            <a:pPr lvl="1"/>
            <a:endParaRPr lang="en-US" dirty="0"/>
          </a:p>
          <a:p>
            <a:r>
              <a:rPr lang="en-US" dirty="0"/>
              <a:t>Many other options</a:t>
            </a:r>
          </a:p>
          <a:p>
            <a:pPr lvl="1"/>
            <a:r>
              <a:rPr lang="en-US" dirty="0"/>
              <a:t>Create huge page, create memory for a stack, shared memory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CC729C-1D6C-4BE8-BD1B-C88201BDF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1393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5C620-EDDF-FAFC-8138-C22656225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Consideration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F0D37-911C-8539-0599-25F41523B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use </a:t>
            </a:r>
            <a:r>
              <a:rPr lang="en-US" dirty="0" err="1"/>
              <a:t>mmap</a:t>
            </a:r>
            <a:r>
              <a:rPr lang="en-US" dirty="0"/>
              <a:t>() to put a file in your address space, when you could just read()/write() it instead?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DFD6E-2EA1-71F2-7C3D-E5963F6E2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9256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5C620-EDDF-FAFC-8138-C22656225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Consideration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F0D37-911C-8539-0599-25F41523B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use </a:t>
            </a:r>
            <a:r>
              <a:rPr lang="en-US" dirty="0" err="1"/>
              <a:t>mmap</a:t>
            </a:r>
            <a:r>
              <a:rPr lang="en-US" dirty="0"/>
              <a:t>() to put a file in your address space, when you could just read()/write() it instead?</a:t>
            </a:r>
          </a:p>
          <a:p>
            <a:endParaRPr lang="en-US" dirty="0"/>
          </a:p>
          <a:p>
            <a:pPr lvl="1"/>
            <a:r>
              <a:rPr lang="en-US" dirty="0"/>
              <a:t>Speed! No longer need to make system calls for each file access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A downside: now you need to handle file interactions yourself</a:t>
            </a:r>
          </a:p>
          <a:p>
            <a:pPr lvl="2"/>
            <a:r>
              <a:rPr lang="en-US" dirty="0"/>
              <a:t>Track offset for reading and writing</a:t>
            </a:r>
          </a:p>
          <a:p>
            <a:pPr lvl="2"/>
            <a:r>
              <a:rPr lang="en-US" dirty="0"/>
              <a:t>Make sure you don’t go past the end of the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DFD6E-2EA1-71F2-7C3D-E5963F6E2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56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Paging in modern OS</a:t>
            </a:r>
          </a:p>
          <a:p>
            <a:endParaRPr lang="en-US" dirty="0"/>
          </a:p>
          <a:p>
            <a:r>
              <a:rPr lang="en-US" b="1" dirty="0"/>
              <a:t>Memory Hierarchy</a:t>
            </a:r>
          </a:p>
          <a:p>
            <a:endParaRPr lang="en-US" dirty="0"/>
          </a:p>
          <a:p>
            <a:r>
              <a:rPr lang="en-US" dirty="0"/>
              <a:t>Swapping</a:t>
            </a:r>
          </a:p>
          <a:p>
            <a:pPr lvl="1"/>
            <a:r>
              <a:rPr lang="en-US" dirty="0"/>
              <a:t>Page Replacement Policies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268478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5e39d93ef4_0_659"/>
          <p:cNvSpPr/>
          <p:nvPr/>
        </p:nvSpPr>
        <p:spPr>
          <a:xfrm>
            <a:off x="4420750" y="3165025"/>
            <a:ext cx="1019700" cy="957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CPU</a:t>
            </a:r>
            <a:endParaRPr sz="2400"/>
          </a:p>
        </p:txBody>
      </p:sp>
      <p:sp>
        <p:nvSpPr>
          <p:cNvPr id="1084" name="Google Shape;1084;g5e39d93ef4_0_659"/>
          <p:cNvSpPr/>
          <p:nvPr/>
        </p:nvSpPr>
        <p:spPr>
          <a:xfrm>
            <a:off x="1808675" y="594575"/>
            <a:ext cx="1914900" cy="614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A</a:t>
            </a:r>
            <a:endParaRPr sz="2400"/>
          </a:p>
        </p:txBody>
      </p:sp>
      <p:sp>
        <p:nvSpPr>
          <p:cNvPr id="1085" name="Google Shape;1085;g5e39d93ef4_0_659"/>
          <p:cNvSpPr/>
          <p:nvPr/>
        </p:nvSpPr>
        <p:spPr>
          <a:xfrm>
            <a:off x="1808675" y="1360975"/>
            <a:ext cx="1914900" cy="614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cxnSp>
        <p:nvCxnSpPr>
          <p:cNvPr id="1086" name="Google Shape;1086;g5e39d93ef4_0_659"/>
          <p:cNvCxnSpPr>
            <a:stCxn id="1085" idx="3"/>
            <a:endCxn id="1083" idx="0"/>
          </p:cNvCxnSpPr>
          <p:nvPr/>
        </p:nvCxnSpPr>
        <p:spPr>
          <a:xfrm>
            <a:off x="3723575" y="1668025"/>
            <a:ext cx="1206900" cy="1497000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1107" name="Google Shape;1107;g5e39d93ef4_0_659"/>
          <p:cNvGraphicFramePr/>
          <p:nvPr/>
        </p:nvGraphicFramePr>
        <p:xfrm>
          <a:off x="1756650" y="2680075"/>
          <a:ext cx="2312250" cy="39390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70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VPN</a:t>
                      </a:r>
                      <a:endParaRPr sz="12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PPN</a:t>
                      </a:r>
                      <a:endParaRPr sz="12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Valid?</a:t>
                      </a:r>
                      <a:endParaRPr sz="12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2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X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2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X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3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6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4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X</a:t>
                      </a:r>
                      <a:endParaRPr sz="1400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5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X</a:t>
                      </a:r>
                      <a:endParaRPr sz="1400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6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X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7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4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8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X</a:t>
                      </a:r>
                      <a:endParaRPr sz="1400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0</a:t>
                      </a:r>
                      <a:endParaRPr sz="1400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1A024CE-7733-4D0E-B285-3B9B5D19E397}"/>
              </a:ext>
            </a:extLst>
          </p:cNvPr>
          <p:cNvSpPr txBox="1"/>
          <p:nvPr/>
        </p:nvSpPr>
        <p:spPr>
          <a:xfrm>
            <a:off x="1756650" y="2381747"/>
            <a:ext cx="231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 B Page Table</a:t>
            </a:r>
          </a:p>
        </p:txBody>
      </p:sp>
      <p:sp>
        <p:nvSpPr>
          <p:cNvPr id="39" name="Google Shape;1098;g5e39d93ef4_0_659">
            <a:extLst>
              <a:ext uri="{FF2B5EF4-FFF2-40B4-BE49-F238E27FC236}">
                <a16:creationId xmlns:a16="http://schemas.microsoft.com/office/drawing/2014/main" id="{BBCA76F7-7AA4-4602-9E4D-06BDC367B974}"/>
              </a:ext>
            </a:extLst>
          </p:cNvPr>
          <p:cNvSpPr/>
          <p:nvPr/>
        </p:nvSpPr>
        <p:spPr>
          <a:xfrm>
            <a:off x="6252695" y="682446"/>
            <a:ext cx="1725300" cy="5802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40" name="Google Shape;1067;g5e39d93ef4_0_628">
            <a:extLst>
              <a:ext uri="{FF2B5EF4-FFF2-40B4-BE49-F238E27FC236}">
                <a16:creationId xmlns:a16="http://schemas.microsoft.com/office/drawing/2014/main" id="{8DB2EB97-806F-4B34-BC01-602F326C3F1E}"/>
              </a:ext>
            </a:extLst>
          </p:cNvPr>
          <p:cNvSpPr txBox="1"/>
          <p:nvPr/>
        </p:nvSpPr>
        <p:spPr>
          <a:xfrm>
            <a:off x="6014920" y="4301"/>
            <a:ext cx="2129100" cy="18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Virtual Memory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(Process B Only!)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1068;g5e39d93ef4_0_628">
            <a:extLst>
              <a:ext uri="{FF2B5EF4-FFF2-40B4-BE49-F238E27FC236}">
                <a16:creationId xmlns:a16="http://schemas.microsoft.com/office/drawing/2014/main" id="{EF291C48-AF87-453F-9F34-20311E88943D}"/>
              </a:ext>
            </a:extLst>
          </p:cNvPr>
          <p:cNvSpPr txBox="1"/>
          <p:nvPr/>
        </p:nvSpPr>
        <p:spPr>
          <a:xfrm>
            <a:off x="8028970" y="682446"/>
            <a:ext cx="131100" cy="54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0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2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1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2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3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4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5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6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7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8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1069;g5e39d93ef4_0_628">
            <a:extLst>
              <a:ext uri="{FF2B5EF4-FFF2-40B4-BE49-F238E27FC236}">
                <a16:creationId xmlns:a16="http://schemas.microsoft.com/office/drawing/2014/main" id="{F5224327-159A-4B8F-8CBE-6EA3D2C33891}"/>
              </a:ext>
            </a:extLst>
          </p:cNvPr>
          <p:cNvSpPr/>
          <p:nvPr/>
        </p:nvSpPr>
        <p:spPr>
          <a:xfrm>
            <a:off x="6252695" y="68244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43" name="Google Shape;1070;g5e39d93ef4_0_628">
            <a:extLst>
              <a:ext uri="{FF2B5EF4-FFF2-40B4-BE49-F238E27FC236}">
                <a16:creationId xmlns:a16="http://schemas.microsoft.com/office/drawing/2014/main" id="{9871D1FE-9870-4349-AC25-AD86DDEF8571}"/>
              </a:ext>
            </a:extLst>
          </p:cNvPr>
          <p:cNvSpPr/>
          <p:nvPr/>
        </p:nvSpPr>
        <p:spPr>
          <a:xfrm>
            <a:off x="6252695" y="269349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44" name="Google Shape;1071;g5e39d93ef4_0_628">
            <a:extLst>
              <a:ext uri="{FF2B5EF4-FFF2-40B4-BE49-F238E27FC236}">
                <a16:creationId xmlns:a16="http://schemas.microsoft.com/office/drawing/2014/main" id="{68CC4D92-BF28-4D89-A2B9-7B1630632621}"/>
              </a:ext>
            </a:extLst>
          </p:cNvPr>
          <p:cNvSpPr/>
          <p:nvPr/>
        </p:nvSpPr>
        <p:spPr>
          <a:xfrm>
            <a:off x="6252695" y="527479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cxnSp>
        <p:nvCxnSpPr>
          <p:cNvPr id="45" name="Google Shape;1072;g5e39d93ef4_0_628">
            <a:extLst>
              <a:ext uri="{FF2B5EF4-FFF2-40B4-BE49-F238E27FC236}">
                <a16:creationId xmlns:a16="http://schemas.microsoft.com/office/drawing/2014/main" id="{0F6B85BF-6E65-4483-BBED-2689A6CD18F6}"/>
              </a:ext>
            </a:extLst>
          </p:cNvPr>
          <p:cNvCxnSpPr>
            <a:cxnSpLocks/>
            <a:stCxn id="43" idx="3"/>
            <a:endCxn id="50" idx="1"/>
          </p:cNvCxnSpPr>
          <p:nvPr/>
        </p:nvCxnSpPr>
        <p:spPr>
          <a:xfrm>
            <a:off x="7977995" y="3031746"/>
            <a:ext cx="1712970" cy="2417160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" name="Google Shape;1073;g5e39d93ef4_0_628">
            <a:extLst>
              <a:ext uri="{FF2B5EF4-FFF2-40B4-BE49-F238E27FC236}">
                <a16:creationId xmlns:a16="http://schemas.microsoft.com/office/drawing/2014/main" id="{5FDECD51-5010-47BE-A50B-0548F351C21A}"/>
              </a:ext>
            </a:extLst>
          </p:cNvPr>
          <p:cNvCxnSpPr>
            <a:cxnSpLocks/>
            <a:stCxn id="44" idx="3"/>
            <a:endCxn id="54" idx="1"/>
          </p:cNvCxnSpPr>
          <p:nvPr/>
        </p:nvCxnSpPr>
        <p:spPr>
          <a:xfrm flipV="1">
            <a:off x="7977995" y="4090506"/>
            <a:ext cx="1712970" cy="1522540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" name="Google Shape;1074;g5e39d93ef4_0_628">
            <a:extLst>
              <a:ext uri="{FF2B5EF4-FFF2-40B4-BE49-F238E27FC236}">
                <a16:creationId xmlns:a16="http://schemas.microsoft.com/office/drawing/2014/main" id="{7A8B871F-93D1-45B7-8308-8B454C80A8E6}"/>
              </a:ext>
            </a:extLst>
          </p:cNvPr>
          <p:cNvCxnSpPr>
            <a:cxnSpLocks/>
            <a:stCxn id="42" idx="3"/>
            <a:endCxn id="53" idx="1"/>
          </p:cNvCxnSpPr>
          <p:nvPr/>
        </p:nvCxnSpPr>
        <p:spPr>
          <a:xfrm>
            <a:off x="7977995" y="1020696"/>
            <a:ext cx="1712970" cy="1803485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" name="Google Shape;1055;g5e39d93ef4_0_628">
            <a:extLst>
              <a:ext uri="{FF2B5EF4-FFF2-40B4-BE49-F238E27FC236}">
                <a16:creationId xmlns:a16="http://schemas.microsoft.com/office/drawing/2014/main" id="{D47DE406-9BB2-4775-ACEA-4B5AB8197505}"/>
              </a:ext>
            </a:extLst>
          </p:cNvPr>
          <p:cNvSpPr/>
          <p:nvPr/>
        </p:nvSpPr>
        <p:spPr>
          <a:xfrm>
            <a:off x="9690965" y="1132306"/>
            <a:ext cx="1725300" cy="465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9" name="Google Shape;1056;g5e39d93ef4_0_628">
            <a:extLst>
              <a:ext uri="{FF2B5EF4-FFF2-40B4-BE49-F238E27FC236}">
                <a16:creationId xmlns:a16="http://schemas.microsoft.com/office/drawing/2014/main" id="{44E630A4-5A45-41DC-B637-34498B993A07}"/>
              </a:ext>
            </a:extLst>
          </p:cNvPr>
          <p:cNvSpPr/>
          <p:nvPr/>
        </p:nvSpPr>
        <p:spPr>
          <a:xfrm>
            <a:off x="9690965" y="1132306"/>
            <a:ext cx="1725300" cy="6765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A</a:t>
            </a:r>
            <a:endParaRPr sz="2400"/>
          </a:p>
        </p:txBody>
      </p:sp>
      <p:sp>
        <p:nvSpPr>
          <p:cNvPr id="50" name="Google Shape;1057;g5e39d93ef4_0_628">
            <a:extLst>
              <a:ext uri="{FF2B5EF4-FFF2-40B4-BE49-F238E27FC236}">
                <a16:creationId xmlns:a16="http://schemas.microsoft.com/office/drawing/2014/main" id="{7F9E0884-9B6F-4F3D-BCE9-429F99E41F9C}"/>
              </a:ext>
            </a:extLst>
          </p:cNvPr>
          <p:cNvSpPr/>
          <p:nvPr/>
        </p:nvSpPr>
        <p:spPr>
          <a:xfrm>
            <a:off x="9690965" y="511065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51" name="Google Shape;1059;g5e39d93ef4_0_628">
            <a:extLst>
              <a:ext uri="{FF2B5EF4-FFF2-40B4-BE49-F238E27FC236}">
                <a16:creationId xmlns:a16="http://schemas.microsoft.com/office/drawing/2014/main" id="{7ABAB650-409B-47A5-8290-AC54EC0EF7C4}"/>
              </a:ext>
            </a:extLst>
          </p:cNvPr>
          <p:cNvSpPr/>
          <p:nvPr/>
        </p:nvSpPr>
        <p:spPr>
          <a:xfrm>
            <a:off x="9690965" y="4434156"/>
            <a:ext cx="1725300" cy="6765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A</a:t>
            </a:r>
            <a:endParaRPr sz="2400"/>
          </a:p>
        </p:txBody>
      </p:sp>
      <p:sp>
        <p:nvSpPr>
          <p:cNvPr id="52" name="Google Shape;1060;g5e39d93ef4_0_628">
            <a:extLst>
              <a:ext uri="{FF2B5EF4-FFF2-40B4-BE49-F238E27FC236}">
                <a16:creationId xmlns:a16="http://schemas.microsoft.com/office/drawing/2014/main" id="{0DD367F5-D174-45AE-BB07-F6E8F25BFE85}"/>
              </a:ext>
            </a:extLst>
          </p:cNvPr>
          <p:cNvSpPr/>
          <p:nvPr/>
        </p:nvSpPr>
        <p:spPr>
          <a:xfrm>
            <a:off x="9690965" y="1808806"/>
            <a:ext cx="1725300" cy="6765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A</a:t>
            </a:r>
            <a:endParaRPr sz="2400"/>
          </a:p>
        </p:txBody>
      </p:sp>
      <p:sp>
        <p:nvSpPr>
          <p:cNvPr id="53" name="Google Shape;1061;g5e39d93ef4_0_628">
            <a:extLst>
              <a:ext uri="{FF2B5EF4-FFF2-40B4-BE49-F238E27FC236}">
                <a16:creationId xmlns:a16="http://schemas.microsoft.com/office/drawing/2014/main" id="{AC56337C-725F-453F-980C-E828B7EF067E}"/>
              </a:ext>
            </a:extLst>
          </p:cNvPr>
          <p:cNvSpPr/>
          <p:nvPr/>
        </p:nvSpPr>
        <p:spPr>
          <a:xfrm>
            <a:off x="9690965" y="2485931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54" name="Google Shape;1062;g5e39d93ef4_0_628">
            <a:extLst>
              <a:ext uri="{FF2B5EF4-FFF2-40B4-BE49-F238E27FC236}">
                <a16:creationId xmlns:a16="http://schemas.microsoft.com/office/drawing/2014/main" id="{B34943EA-E4FA-41C0-BDA4-9CD4361D925B}"/>
              </a:ext>
            </a:extLst>
          </p:cNvPr>
          <p:cNvSpPr/>
          <p:nvPr/>
        </p:nvSpPr>
        <p:spPr>
          <a:xfrm>
            <a:off x="9690965" y="375225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55" name="Google Shape;1063;g5e39d93ef4_0_628">
            <a:extLst>
              <a:ext uri="{FF2B5EF4-FFF2-40B4-BE49-F238E27FC236}">
                <a16:creationId xmlns:a16="http://schemas.microsoft.com/office/drawing/2014/main" id="{4D045001-0879-4002-ABDA-C5D2D3399469}"/>
              </a:ext>
            </a:extLst>
          </p:cNvPr>
          <p:cNvSpPr/>
          <p:nvPr/>
        </p:nvSpPr>
        <p:spPr>
          <a:xfrm>
            <a:off x="9690965" y="3119094"/>
            <a:ext cx="1725300" cy="6765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A</a:t>
            </a:r>
            <a:endParaRPr sz="2400" dirty="0"/>
          </a:p>
        </p:txBody>
      </p:sp>
      <p:sp>
        <p:nvSpPr>
          <p:cNvPr id="56" name="Google Shape;1064;g5e39d93ef4_0_628">
            <a:extLst>
              <a:ext uri="{FF2B5EF4-FFF2-40B4-BE49-F238E27FC236}">
                <a16:creationId xmlns:a16="http://schemas.microsoft.com/office/drawing/2014/main" id="{0778823B-7925-41D7-9256-914026322EF4}"/>
              </a:ext>
            </a:extLst>
          </p:cNvPr>
          <p:cNvSpPr txBox="1"/>
          <p:nvPr/>
        </p:nvSpPr>
        <p:spPr>
          <a:xfrm>
            <a:off x="11474767" y="1132306"/>
            <a:ext cx="131100" cy="46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0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22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1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2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3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4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5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6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1042;g5e39d93ef4_0_401">
            <a:extLst>
              <a:ext uri="{FF2B5EF4-FFF2-40B4-BE49-F238E27FC236}">
                <a16:creationId xmlns:a16="http://schemas.microsoft.com/office/drawing/2014/main" id="{E7B19403-C99A-44CD-B74C-A1C6C88A3FE9}"/>
              </a:ext>
            </a:extLst>
          </p:cNvPr>
          <p:cNvSpPr txBox="1"/>
          <p:nvPr/>
        </p:nvSpPr>
        <p:spPr>
          <a:xfrm>
            <a:off x="9300215" y="499144"/>
            <a:ext cx="2659050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Physical Memory (RAM)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Shared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Left Brace 57">
            <a:extLst>
              <a:ext uri="{FF2B5EF4-FFF2-40B4-BE49-F238E27FC236}">
                <a16:creationId xmlns:a16="http://schemas.microsoft.com/office/drawing/2014/main" id="{A722958B-F5D5-40B8-B9CB-F154340F079B}"/>
              </a:ext>
            </a:extLst>
          </p:cNvPr>
          <p:cNvSpPr/>
          <p:nvPr/>
        </p:nvSpPr>
        <p:spPr>
          <a:xfrm>
            <a:off x="5742720" y="681706"/>
            <a:ext cx="438282" cy="5802300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C8AE-C498-4811-8E91-6876E4E11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Hierarchy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9BE0B-CB7E-4DEE-8347-C97B54375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50</a:t>
            </a:fld>
            <a:endParaRPr lang="en-US"/>
          </a:p>
        </p:txBody>
      </p:sp>
      <p:pic>
        <p:nvPicPr>
          <p:cNvPr id="6" name="Google Shape;136;p3">
            <a:extLst>
              <a:ext uri="{FF2B5EF4-FFF2-40B4-BE49-F238E27FC236}">
                <a16:creationId xmlns:a16="http://schemas.microsoft.com/office/drawing/2014/main" id="{644869EA-8CCD-4589-9B75-35F14972C79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14488" y="1098550"/>
            <a:ext cx="9053512" cy="538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89281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86FF9-51E5-40B4-B798-0F00C9FE1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OS view on registers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D4EE5-4A69-4853-842A-5BAFCF485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Illusion: separate set for each process</a:t>
            </a:r>
          </a:p>
          <a:p>
            <a:endParaRPr lang="en-US" dirty="0"/>
          </a:p>
          <a:p>
            <a:r>
              <a:rPr lang="en-US" dirty="0"/>
              <a:t>Reality: separate set for each core (or each thread in a core)</a:t>
            </a:r>
          </a:p>
          <a:p>
            <a:endParaRPr lang="en-US" dirty="0"/>
          </a:p>
          <a:p>
            <a:r>
              <a:rPr lang="en-US" dirty="0"/>
              <a:t>OS needs to save and update registers whenever the currently running process changes</a:t>
            </a:r>
          </a:p>
          <a:p>
            <a:endParaRPr lang="en-US" dirty="0"/>
          </a:p>
          <a:p>
            <a:r>
              <a:rPr lang="en-US" dirty="0"/>
              <a:t>Process and hardware handle moving memory into registers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6D7549-9ED0-4535-B031-DC9401592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3484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3A182-8FD1-4A30-A848-0C2DDE960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OS view on caches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E535E-4741-4BCB-85F7-B4D13C5AA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Mostly ignore them, handled by the hardware automatically</a:t>
            </a:r>
          </a:p>
          <a:p>
            <a:pPr lvl="1"/>
            <a:r>
              <a:rPr lang="en-US" dirty="0"/>
              <a:t>Occasionally might need to clear them for security purposes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Addresses in the caches are either entirely physical addresses</a:t>
            </a:r>
          </a:p>
          <a:p>
            <a:r>
              <a:rPr lang="en-US" dirty="0"/>
              <a:t>Or are virtually indexed, physically tagged</a:t>
            </a:r>
          </a:p>
          <a:p>
            <a:pPr lvl="1"/>
            <a:r>
              <a:rPr lang="en-US" dirty="0"/>
              <a:t>Cache lookup and TLB lookup happen in parallel</a:t>
            </a:r>
          </a:p>
          <a:p>
            <a:pPr lvl="1"/>
            <a:r>
              <a:rPr lang="en-US" dirty="0"/>
              <a:t>TLB result is used as Tag for cache to determine if there was a hit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125A60-EFDA-4922-8CF1-6F9F75B3D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003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95345-7F71-434B-A539-8D56FD5F5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OS view on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5E005-BBD4-470A-9087-36143D29E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through virtual memory translation</a:t>
            </a:r>
          </a:p>
          <a:p>
            <a:pPr lvl="1"/>
            <a:r>
              <a:rPr lang="en-US" dirty="0"/>
              <a:t>Paging (or Segmentation) that we talked about last time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OS chooses which portions of processes go in RAM</a:t>
            </a:r>
          </a:p>
          <a:p>
            <a:pPr lvl="1"/>
            <a:r>
              <a:rPr lang="en-US" dirty="0"/>
              <a:t>Other portions of memory get “swapped” to disk</a:t>
            </a:r>
          </a:p>
          <a:p>
            <a:pPr lvl="1"/>
            <a:r>
              <a:rPr lang="en-US" dirty="0"/>
              <a:t>Writeable memory regions (stack, heap, global data) must be preserved</a:t>
            </a:r>
          </a:p>
          <a:p>
            <a:pPr lvl="1"/>
            <a:r>
              <a:rPr lang="en-US" dirty="0"/>
              <a:t>Read-only memory regions (code) can be reloaded from original location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8E5EF3-1A7E-49D7-A71F-7CC82668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189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987AB-FF37-4F25-9AAF-78D94504F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OS view on disk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D56B3-3B24-49C0-865B-4EE0AFE22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Non-volatile memory store</a:t>
            </a:r>
          </a:p>
          <a:p>
            <a:pPr lvl="1"/>
            <a:r>
              <a:rPr lang="en-US" dirty="0"/>
              <a:t>Everything else on the system disappears when power is removed</a:t>
            </a:r>
            <a:br>
              <a:rPr lang="en-US" dirty="0"/>
            </a:br>
            <a:r>
              <a:rPr lang="en-US" dirty="0"/>
              <a:t>(and cannot be trusted across reboots)</a:t>
            </a:r>
          </a:p>
          <a:p>
            <a:endParaRPr lang="en-US" dirty="0"/>
          </a:p>
          <a:p>
            <a:r>
              <a:rPr lang="en-US" dirty="0"/>
              <a:t>Backing store for lots of information</a:t>
            </a:r>
          </a:p>
          <a:p>
            <a:pPr lvl="1"/>
            <a:r>
              <a:rPr lang="en-US" dirty="0"/>
              <a:t>Boot information: via “Master Boot Record” on disk</a:t>
            </a:r>
          </a:p>
          <a:p>
            <a:pPr lvl="1"/>
            <a:r>
              <a:rPr lang="en-US" dirty="0"/>
              <a:t>Filesystem, which the OS manages access to through system calls</a:t>
            </a:r>
          </a:p>
          <a:p>
            <a:pPr lvl="1"/>
            <a:r>
              <a:rPr lang="en-US" dirty="0"/>
              <a:t>Swap space, which the OS moves extra pages in and out of</a:t>
            </a:r>
          </a:p>
          <a:p>
            <a:pPr lvl="2"/>
            <a:r>
              <a:rPr lang="en-US" dirty="0"/>
              <a:t>Disk is significantly bigger than RAM, so this will work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Disk is a device that the OS manages and reads in “blocks”</a:t>
            </a:r>
          </a:p>
          <a:p>
            <a:pPr lvl="1"/>
            <a:r>
              <a:rPr lang="en-US" dirty="0"/>
              <a:t>Compare to memory, which is directly addressed by processes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704B5-0EEF-4D1A-B2AD-CAE0E2FF9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0643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562450-325E-40CB-A9D7-B1D8D4217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Traditional hard disk drives (HDDs) use magnetic regions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549BD-FDF4-4751-B1F5-4444AF16A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55</a:t>
            </a:fld>
            <a:endParaRPr lang="en-US"/>
          </a:p>
        </p:txBody>
      </p:sp>
      <p:pic>
        <p:nvPicPr>
          <p:cNvPr id="7" name="Google Shape;401;g5e7b2e43bd_3_177">
            <a:extLst>
              <a:ext uri="{FF2B5EF4-FFF2-40B4-BE49-F238E27FC236}">
                <a16:creationId xmlns:a16="http://schemas.microsoft.com/office/drawing/2014/main" id="{3BE70325-C07F-4F6D-BEED-11F9D2B4766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76591" y="1100137"/>
            <a:ext cx="8080209" cy="5438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7329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31599-348B-4734-AAF8-F275A6437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 state drives (SSDs) use flash memory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D4891D4-4FBA-4FB6-9C66-D47F39FEA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1899" y="1143000"/>
            <a:ext cx="3998495" cy="5029200"/>
          </a:xfrm>
        </p:spPr>
        <p:txBody>
          <a:bodyPr/>
          <a:lstStyle/>
          <a:p>
            <a:r>
              <a:rPr lang="en-US" dirty="0"/>
              <a:t>Still non-volatile</a:t>
            </a:r>
          </a:p>
          <a:p>
            <a:endParaRPr lang="en-US" dirty="0"/>
          </a:p>
          <a:p>
            <a:r>
              <a:rPr lang="en-US" dirty="0"/>
              <a:t>Significantly faster</a:t>
            </a:r>
          </a:p>
          <a:p>
            <a:pPr lvl="1"/>
            <a:r>
              <a:rPr lang="en-US" dirty="0"/>
              <a:t>0.1 </a:t>
            </a:r>
            <a:r>
              <a:rPr lang="en-US" dirty="0" err="1"/>
              <a:t>ms</a:t>
            </a:r>
            <a:r>
              <a:rPr lang="en-US" dirty="0"/>
              <a:t> to access</a:t>
            </a:r>
            <a:br>
              <a:rPr lang="en-US" dirty="0"/>
            </a:br>
            <a:r>
              <a:rPr lang="en-US" dirty="0"/>
              <a:t>(10 </a:t>
            </a:r>
            <a:r>
              <a:rPr lang="en-US" dirty="0" err="1"/>
              <a:t>ms</a:t>
            </a:r>
            <a:r>
              <a:rPr lang="en-US" dirty="0"/>
              <a:t> for disk)</a:t>
            </a:r>
          </a:p>
          <a:p>
            <a:pPr lvl="1"/>
            <a:endParaRPr lang="en-US" dirty="0"/>
          </a:p>
          <a:p>
            <a:r>
              <a:rPr lang="en-US" dirty="0"/>
              <a:t>More limited lifetime than disk</a:t>
            </a:r>
          </a:p>
          <a:p>
            <a:pPr lvl="1"/>
            <a:r>
              <a:rPr lang="en-US" dirty="0"/>
              <a:t>Limited writes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DBED7C-8257-45EF-A02F-CC2B10DE6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56</a:t>
            </a:fld>
            <a:endParaRPr lang="en-US"/>
          </a:p>
        </p:txBody>
      </p:sp>
      <p:pic>
        <p:nvPicPr>
          <p:cNvPr id="5" name="Google Shape;524;p67">
            <a:extLst>
              <a:ext uri="{FF2B5EF4-FFF2-40B4-BE49-F238E27FC236}">
                <a16:creationId xmlns:a16="http://schemas.microsoft.com/office/drawing/2014/main" id="{64914AB8-DF50-4FB7-B459-7034D186370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7595" y="1207059"/>
            <a:ext cx="3752896" cy="3371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525;p67">
            <a:extLst>
              <a:ext uri="{FF2B5EF4-FFF2-40B4-BE49-F238E27FC236}">
                <a16:creationId xmlns:a16="http://schemas.microsoft.com/office/drawing/2014/main" id="{9898294B-F7A1-43A8-B878-D059ED1BBE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68484" y="1325302"/>
            <a:ext cx="3388221" cy="10208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526;p67">
            <a:extLst>
              <a:ext uri="{FF2B5EF4-FFF2-40B4-BE49-F238E27FC236}">
                <a16:creationId xmlns:a16="http://schemas.microsoft.com/office/drawing/2014/main" id="{B81601EE-15FA-4F0F-9175-DDB48851F64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164" y="2377447"/>
            <a:ext cx="2230292" cy="211506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527;p67">
            <a:extLst>
              <a:ext uri="{FF2B5EF4-FFF2-40B4-BE49-F238E27FC236}">
                <a16:creationId xmlns:a16="http://schemas.microsoft.com/office/drawing/2014/main" id="{39A05B12-426F-48E9-BAD8-34FC13018B12}"/>
              </a:ext>
            </a:extLst>
          </p:cNvPr>
          <p:cNvSpPr txBox="1"/>
          <p:nvPr/>
        </p:nvSpPr>
        <p:spPr>
          <a:xfrm>
            <a:off x="607595" y="4871461"/>
            <a:ext cx="7342959" cy="14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NMOS transistor with an additional conductor between gate and source/drain which “traps” electrons. The presence/absence is a 1 or 0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1438968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Paging in modern OS</a:t>
            </a:r>
          </a:p>
          <a:p>
            <a:endParaRPr lang="en-US" dirty="0"/>
          </a:p>
          <a:p>
            <a:r>
              <a:rPr lang="en-US" dirty="0"/>
              <a:t>Memory Hierarchy</a:t>
            </a:r>
          </a:p>
          <a:p>
            <a:endParaRPr lang="en-US" dirty="0"/>
          </a:p>
          <a:p>
            <a:r>
              <a:rPr lang="en-US" b="1" dirty="0"/>
              <a:t>Swapping</a:t>
            </a:r>
          </a:p>
          <a:p>
            <a:pPr lvl="1"/>
            <a:r>
              <a:rPr lang="en-US" dirty="0"/>
              <a:t>Page Replacement Policies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2332629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F15D6-8F9F-42AB-8BD6-98441AD88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swapping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CD02C-BA00-4A92-BEC3-2BC07B5EE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Processes should be independent of the amount of physical memory</a:t>
            </a:r>
          </a:p>
          <a:p>
            <a:pPr lvl="1"/>
            <a:r>
              <a:rPr lang="en-US" dirty="0"/>
              <a:t>Should be correct, even if not performant</a:t>
            </a:r>
          </a:p>
          <a:p>
            <a:pPr lvl="1"/>
            <a:endParaRPr lang="en-US" dirty="0"/>
          </a:p>
          <a:p>
            <a:r>
              <a:rPr lang="en-US" dirty="0"/>
              <a:t>OS goal: support processes when not enough physical memory</a:t>
            </a:r>
          </a:p>
          <a:p>
            <a:pPr lvl="1"/>
            <a:r>
              <a:rPr lang="en-US" dirty="0"/>
              <a:t>Multiple processes combining to more than physical memory</a:t>
            </a:r>
          </a:p>
          <a:p>
            <a:pPr lvl="1"/>
            <a:r>
              <a:rPr lang="en-US" dirty="0"/>
              <a:t>Single process with very large address space</a:t>
            </a:r>
          </a:p>
          <a:p>
            <a:pPr lvl="2"/>
            <a:r>
              <a:rPr lang="en-US" dirty="0"/>
              <a:t>Video games: Red Dead Redemption 2 – 150 GB</a:t>
            </a:r>
          </a:p>
          <a:p>
            <a:pPr lvl="2"/>
            <a:r>
              <a:rPr lang="en-US" dirty="0"/>
              <a:t>Large-scale data processing: Compiling Android – 16 GB</a:t>
            </a:r>
          </a:p>
          <a:p>
            <a:pPr lvl="2"/>
            <a:endParaRPr lang="en-US" dirty="0"/>
          </a:p>
          <a:p>
            <a:r>
              <a:rPr lang="en-US" dirty="0"/>
              <a:t>OS provides illusion of more physical memory by using disk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2F620C-6C34-4150-9FEE-E44D5F0C3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6396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9D100-A583-48B0-A642-C392D6005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Locality of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7D93-2EBC-4A08-8544-995163109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disk is involved with memory, won’t this be ridiculously slow?</a:t>
            </a:r>
          </a:p>
          <a:p>
            <a:endParaRPr lang="en-US" dirty="0"/>
          </a:p>
          <a:p>
            <a:r>
              <a:rPr lang="en-US" dirty="0"/>
              <a:t>Leverage </a:t>
            </a:r>
            <a:r>
              <a:rPr lang="en-US" i="1" dirty="0"/>
              <a:t>locality of reference </a:t>
            </a:r>
            <a:r>
              <a:rPr lang="en-US" dirty="0"/>
              <a:t>within process</a:t>
            </a:r>
          </a:p>
          <a:p>
            <a:pPr lvl="1"/>
            <a:r>
              <a:rPr lang="en-US" b="1" dirty="0"/>
              <a:t>Spatial</a:t>
            </a:r>
            <a:r>
              <a:rPr lang="en-US" dirty="0"/>
              <a:t>: memory addresses near referenced address likely to be next</a:t>
            </a:r>
          </a:p>
          <a:p>
            <a:pPr lvl="1"/>
            <a:r>
              <a:rPr lang="en-US" b="1" dirty="0"/>
              <a:t>Temporal</a:t>
            </a:r>
            <a:r>
              <a:rPr lang="en-US" dirty="0"/>
              <a:t>: referenced addresses likely to be referenced again</a:t>
            </a:r>
          </a:p>
          <a:p>
            <a:pPr lvl="1"/>
            <a:r>
              <a:rPr lang="en-US" dirty="0"/>
              <a:t>Processes spend majority of time in a small portion of code</a:t>
            </a:r>
          </a:p>
          <a:p>
            <a:pPr lvl="2"/>
            <a:r>
              <a:rPr lang="en-US" dirty="0"/>
              <a:t>Estimate: 90% of time spent in 10% of code (loops)</a:t>
            </a:r>
          </a:p>
          <a:p>
            <a:endParaRPr lang="en-US" dirty="0"/>
          </a:p>
          <a:p>
            <a:r>
              <a:rPr lang="en-US" dirty="0"/>
              <a:t>Implication</a:t>
            </a:r>
          </a:p>
          <a:p>
            <a:pPr lvl="1"/>
            <a:r>
              <a:rPr lang="en-US" dirty="0"/>
              <a:t>Process only uses small amount of address space at any moment</a:t>
            </a:r>
          </a:p>
          <a:p>
            <a:pPr lvl="1"/>
            <a:r>
              <a:rPr lang="en-US" dirty="0"/>
              <a:t>Only small amount of address space needs to be in physical memory</a:t>
            </a:r>
          </a:p>
          <a:p>
            <a:pPr lvl="1"/>
            <a:r>
              <a:rPr lang="en-US" dirty="0"/>
              <a:t>RAM acts as a sort of cache for program memory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BAC39C-87AA-4320-85FB-57E28507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831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AEBFC-3E20-46CB-A520-84175B155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Paging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314B0-4111-4589-84E1-3820EA8DC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Page tables are slow to access</a:t>
            </a:r>
          </a:p>
          <a:p>
            <a:pPr lvl="1"/>
            <a:r>
              <a:rPr lang="en-US" dirty="0"/>
              <a:t>Page tables need to be stored in memory due to size</a:t>
            </a:r>
          </a:p>
          <a:p>
            <a:pPr lvl="1"/>
            <a:r>
              <a:rPr lang="en-US" dirty="0"/>
              <a:t>MMU only holds the base address of the page table and reads from it</a:t>
            </a:r>
          </a:p>
          <a:p>
            <a:pPr lvl="1"/>
            <a:r>
              <a:rPr lang="en-US" dirty="0"/>
              <a:t>Two memory loads per load!!!</a:t>
            </a:r>
          </a:p>
          <a:p>
            <a:pPr lvl="1"/>
            <a:r>
              <a:rPr lang="en-US" dirty="0"/>
              <a:t>Going to have to fix this…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Page tables require a lot of storage space</a:t>
            </a:r>
          </a:p>
          <a:p>
            <a:pPr lvl="1"/>
            <a:r>
              <a:rPr lang="en-US" dirty="0"/>
              <a:t>Mapping must exist for each virtual page, even if unused</a:t>
            </a:r>
          </a:p>
          <a:p>
            <a:pPr lvl="1"/>
            <a:r>
              <a:rPr lang="en-US" dirty="0"/>
              <a:t>Becomes a serious issue on 64-bit systems</a:t>
            </a:r>
          </a:p>
          <a:p>
            <a:pPr lvl="2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19317-A1C9-4CE3-9060-E8787CAA3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93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CE2EF-D8D9-4F4B-BFD6-B360A863D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swapping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BB85C-AE38-43C1-96D2-D49A5D7B3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OS moves unreferenced pages to disk</a:t>
            </a:r>
          </a:p>
          <a:p>
            <a:endParaRPr lang="en-US" dirty="0"/>
          </a:p>
          <a:p>
            <a:r>
              <a:rPr lang="en-US" dirty="0"/>
              <a:t>Processes can still run when not all pages are in physical memory</a:t>
            </a:r>
          </a:p>
          <a:p>
            <a:r>
              <a:rPr lang="en-US" dirty="0"/>
              <a:t>OS and hardware cooperate to make memory available when needed</a:t>
            </a:r>
          </a:p>
          <a:p>
            <a:pPr lvl="1"/>
            <a:r>
              <a:rPr lang="en-US" dirty="0"/>
              <a:t>Same behavior as if all of address space always was in memory</a:t>
            </a:r>
          </a:p>
          <a:p>
            <a:pPr lvl="1"/>
            <a:r>
              <a:rPr lang="en-US" dirty="0"/>
              <a:t>Except in terms of time, but processes don’t know about time…</a:t>
            </a:r>
          </a:p>
          <a:p>
            <a:pPr lvl="1"/>
            <a:endParaRPr lang="en-US" dirty="0"/>
          </a:p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OS needs </a:t>
            </a:r>
            <a:r>
              <a:rPr lang="en-US" b="1" dirty="0"/>
              <a:t>mechanism</a:t>
            </a:r>
            <a:r>
              <a:rPr lang="en-US" dirty="0"/>
              <a:t> to identify location of address space pages on disk</a:t>
            </a:r>
            <a:br>
              <a:rPr lang="en-US" dirty="0"/>
            </a:br>
            <a:r>
              <a:rPr lang="en-US" dirty="0"/>
              <a:t>and move them into RAM when necessary</a:t>
            </a:r>
          </a:p>
          <a:p>
            <a:pPr lvl="1"/>
            <a:r>
              <a:rPr lang="en-US" dirty="0"/>
              <a:t>OS needs </a:t>
            </a:r>
            <a:r>
              <a:rPr lang="en-US" b="1" dirty="0"/>
              <a:t>policy</a:t>
            </a:r>
            <a:r>
              <a:rPr lang="en-US" dirty="0"/>
              <a:t> to determine which pages go in RAM or disk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03A68-30E4-47E2-BBAD-D48DEB563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819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91DE2-4DE3-4EE7-A1B6-B9F8DB51E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Combination of swapping and paging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0E595-6A4F-4EB8-9B55-99CF5FFDD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Processes have memory pages, which are distributed among RAM and Disk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Processes 0, 1, and 2 are partially in RAM</a:t>
            </a:r>
          </a:p>
          <a:p>
            <a:pPr lvl="1"/>
            <a:r>
              <a:rPr lang="en-US" dirty="0"/>
              <a:t>Process 3 is entirely in “swap space” on disk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C908B-38E7-4F4E-8E9F-03B31A954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AC5F64-0677-4F1F-B358-8CC9F5C10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094" y="3778250"/>
            <a:ext cx="7861300" cy="2578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693C01-C2D4-4332-A793-91B9270B2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238" y="4931885"/>
            <a:ext cx="2108706" cy="14244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0DBE78-7BC4-4180-95C6-01070E412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66" y="4014558"/>
            <a:ext cx="2620253" cy="99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2683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C8AE-C498-4811-8E91-6876E4E11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Paging on Windows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48590-1808-4AA5-B592-C13E71EF3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6275805" cy="5029200"/>
          </a:xfrm>
        </p:spPr>
        <p:txBody>
          <a:bodyPr/>
          <a:lstStyle/>
          <a:p>
            <a:r>
              <a:rPr lang="en-US" dirty="0"/>
              <a:t>Windows lets you see and even set the size of swap space on disk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9BE0B-CB7E-4DEE-8347-C97B54375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FB6413-344D-415A-BC87-E027A2432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272" y="228600"/>
            <a:ext cx="4143423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60427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D7F85-A79F-40EC-8F71-EDC65A44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Mechanisms to support swapping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C07BD-6132-4F7A-B8FD-634EB2F30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2999"/>
            <a:ext cx="10972800" cy="53340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Each page in virtual address space lives in a location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Physical memory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Disk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Nowhere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Extend page tables with an extra bit – present</a:t>
            </a:r>
          </a:p>
          <a:p>
            <a:pPr lvl="1"/>
            <a:r>
              <a:rPr lang="en-US" dirty="0"/>
              <a:t>Physical Page Number, Permissions, Valid, Present</a:t>
            </a:r>
          </a:p>
          <a:p>
            <a:pPr lvl="2"/>
            <a:r>
              <a:rPr lang="en-US" dirty="0"/>
              <a:t>Page in memory, valid and present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Page on disk, valid but not present</a:t>
            </a:r>
          </a:p>
          <a:p>
            <a:pPr lvl="3"/>
            <a:r>
              <a:rPr lang="en-US" dirty="0"/>
              <a:t>Page Table Entry points to block on disk instead!</a:t>
            </a:r>
          </a:p>
          <a:p>
            <a:pPr lvl="3"/>
            <a:r>
              <a:rPr lang="en-US" dirty="0"/>
              <a:t>Trap to OS on reference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Invalid page, not valid and not present OR bad permissions</a:t>
            </a:r>
          </a:p>
          <a:p>
            <a:pPr lvl="3"/>
            <a:r>
              <a:rPr lang="en-US" dirty="0"/>
              <a:t>Trap to OS on reference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78845-B71D-4EBC-9183-DD9E32428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333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7BD92-72ED-4829-9402-380D2E982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bits in a page table entry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1E4B1-E7CA-4BF2-8759-C8875F109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3966570" cy="5029200"/>
          </a:xfrm>
        </p:spPr>
        <p:txBody>
          <a:bodyPr/>
          <a:lstStyle/>
          <a:p>
            <a:r>
              <a:rPr lang="en-US" dirty="0"/>
              <a:t>Page Base Address can be reused to hold disk block</a:t>
            </a:r>
          </a:p>
          <a:p>
            <a:endParaRPr lang="en-US" dirty="0"/>
          </a:p>
          <a:p>
            <a:r>
              <a:rPr lang="en-US" dirty="0"/>
              <a:t>Dirty bit</a:t>
            </a:r>
          </a:p>
          <a:p>
            <a:pPr lvl="1"/>
            <a:r>
              <a:rPr lang="en-US" dirty="0"/>
              <a:t>Whether page has been modified</a:t>
            </a:r>
          </a:p>
          <a:p>
            <a:pPr lvl="1"/>
            <a:r>
              <a:rPr lang="en-US" dirty="0"/>
              <a:t>If page needs to be swapped out, only preserve if modified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FFEFB-4506-49C8-BE1B-17C055C84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64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D03CCA3-97C0-4BDE-A5E9-E200AC13AF0A}"/>
              </a:ext>
            </a:extLst>
          </p:cNvPr>
          <p:cNvGrpSpPr/>
          <p:nvPr/>
        </p:nvGrpSpPr>
        <p:grpSpPr>
          <a:xfrm>
            <a:off x="4634610" y="1143000"/>
            <a:ext cx="6945784" cy="4025900"/>
            <a:chOff x="6316578" y="1895302"/>
            <a:chExt cx="5565112" cy="322563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3E4DC3A-7D05-477F-AE3B-67F1E10B9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16578" y="1895302"/>
              <a:ext cx="5565112" cy="3225638"/>
            </a:xfrm>
            <a:prstGeom prst="rect">
              <a:avLst/>
            </a:prstGeom>
          </p:spPr>
        </p:pic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D6D16F7D-0DA0-4985-B48A-34A4CECC6A33}"/>
                </a:ext>
              </a:extLst>
            </p:cNvPr>
            <p:cNvSpPr/>
            <p:nvPr/>
          </p:nvSpPr>
          <p:spPr>
            <a:xfrm flipH="1" flipV="1">
              <a:off x="11677933" y="2375590"/>
              <a:ext cx="155327" cy="526942"/>
            </a:xfrm>
            <a:prstGeom prst="roundRect">
              <a:avLst>
                <a:gd name="adj" fmla="val 4727"/>
              </a:avLst>
            </a:prstGeom>
            <a:solidFill>
              <a:srgbClr val="FFFC00">
                <a:alpha val="25490"/>
              </a:srgbClr>
            </a:solidFill>
            <a:ln w="38100">
              <a:solidFill>
                <a:schemeClr val="accent4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</p:spTree>
    <p:extLst>
      <p:ext uri="{BB962C8B-B14F-4D97-AF65-F5344CB8AC3E}">
        <p14:creationId xmlns:p14="http://schemas.microsoft.com/office/powerpoint/2010/main" val="37881952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567D9-84D2-46DC-9DB5-8A211F7C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a memory access with swapping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FC46D-10C0-4776-97C7-3EEED2A98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Hardware checks TLB for virtual address</a:t>
            </a:r>
          </a:p>
          <a:p>
            <a:pPr lvl="1"/>
            <a:r>
              <a:rPr lang="en-US" dirty="0"/>
              <a:t>If Hit, address translation complete AND page in physical memory</a:t>
            </a:r>
            <a:br>
              <a:rPr lang="en-US" dirty="0"/>
            </a:br>
            <a:r>
              <a:rPr lang="en-US" sz="1100" dirty="0"/>
              <a:t>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Hardware (or OS) walks page tables</a:t>
            </a:r>
          </a:p>
          <a:p>
            <a:pPr lvl="1"/>
            <a:r>
              <a:rPr lang="en-US" dirty="0"/>
              <a:t>If valid and present, then page in physical memory</a:t>
            </a:r>
            <a:br>
              <a:rPr lang="en-US" dirty="0"/>
            </a:br>
            <a:r>
              <a:rPr lang="en-US" sz="1100" dirty="0"/>
              <a:t>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Trap into OS</a:t>
            </a:r>
          </a:p>
          <a:p>
            <a:pPr lvl="1"/>
            <a:r>
              <a:rPr lang="en-US" dirty="0"/>
              <a:t>If invalid or bad permissions, fault process (segmentation fault)</a:t>
            </a:r>
          </a:p>
          <a:p>
            <a:pPr lvl="1"/>
            <a:r>
              <a:rPr lang="en-US" dirty="0"/>
              <a:t>If valid but not present</a:t>
            </a:r>
          </a:p>
          <a:p>
            <a:pPr lvl="2"/>
            <a:r>
              <a:rPr lang="en-US" dirty="0"/>
              <a:t>If memory is full, select a victim page in memory to replace</a:t>
            </a:r>
          </a:p>
          <a:p>
            <a:pPr lvl="3"/>
            <a:r>
              <a:rPr lang="en-US" dirty="0"/>
              <a:t>If modified (dirty), write to disk</a:t>
            </a:r>
          </a:p>
          <a:p>
            <a:pPr lvl="3"/>
            <a:r>
              <a:rPr lang="en-US" dirty="0"/>
              <a:t>Invalidate TLB entry for that page</a:t>
            </a:r>
          </a:p>
          <a:p>
            <a:pPr lvl="2"/>
            <a:r>
              <a:rPr lang="en-US" dirty="0"/>
              <a:t>OS reads referenced page from disk into memory</a:t>
            </a:r>
          </a:p>
          <a:p>
            <a:pPr lvl="2"/>
            <a:r>
              <a:rPr lang="en-US" dirty="0"/>
              <a:t>Page table is updated, present bit is set</a:t>
            </a:r>
          </a:p>
          <a:p>
            <a:pPr lvl="2"/>
            <a:r>
              <a:rPr lang="en-US" dirty="0"/>
              <a:t>Resume process execution (could be really complicated on CISC machines)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CBC51-D12A-439B-9D5E-CDD90803D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766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D3374-AD76-485F-9309-4927585F6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page faults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7B051-2BCC-4731-80DE-2EB1F5FB7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10972800" cy="5321300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Minor/soft</a:t>
            </a:r>
            <a:r>
              <a:rPr lang="en-US" dirty="0"/>
              <a:t>: Page is loaded in memory, but PTE is not configured:</a:t>
            </a:r>
          </a:p>
          <a:p>
            <a:pPr lvl="1"/>
            <a:r>
              <a:rPr lang="en-US" dirty="0"/>
              <a:t>Memory could be a shared library already in memory from another process.</a:t>
            </a:r>
          </a:p>
          <a:p>
            <a:pPr lvl="1"/>
            <a:r>
              <a:rPr lang="en-US" dirty="0"/>
              <a:t>OS could be tracking accesses to this page. (hardware without a dirty bit)</a:t>
            </a:r>
          </a:p>
          <a:p>
            <a:pPr marL="457200" lvl="1" indent="0">
              <a:buNone/>
            </a:pPr>
            <a:r>
              <a:rPr lang="en-US" dirty="0"/>
              <a:t>Response: update the PTE.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Major/hard</a:t>
            </a:r>
            <a:r>
              <a:rPr lang="en-US" dirty="0"/>
              <a:t>: A disk access will be needed:</a:t>
            </a:r>
          </a:p>
          <a:p>
            <a:pPr lvl="1"/>
            <a:r>
              <a:rPr lang="en-US" dirty="0"/>
              <a:t>Anonymous page (process data) may have been swapped out.</a:t>
            </a:r>
          </a:p>
          <a:p>
            <a:pPr lvl="1"/>
            <a:r>
              <a:rPr lang="en-US" dirty="0"/>
              <a:t>Lazy-loading program executable.</a:t>
            </a:r>
          </a:p>
          <a:p>
            <a:pPr marL="457200" lvl="1" indent="0">
              <a:buNone/>
            </a:pPr>
            <a:r>
              <a:rPr lang="en-US" dirty="0"/>
              <a:t>Response: load the page from disk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Invalid</a:t>
            </a:r>
            <a:r>
              <a:rPr lang="en-US" dirty="0"/>
              <a:t>: User program misbehaved:</a:t>
            </a:r>
          </a:p>
          <a:p>
            <a:pPr lvl="1"/>
            <a:r>
              <a:rPr lang="en-US" dirty="0"/>
              <a:t>Dereference null or invalid pointer.</a:t>
            </a:r>
          </a:p>
          <a:p>
            <a:pPr lvl="1"/>
            <a:r>
              <a:rPr lang="en-US" dirty="0"/>
              <a:t>Write to page that is read-only.</a:t>
            </a:r>
          </a:p>
          <a:p>
            <a:pPr lvl="1"/>
            <a:r>
              <a:rPr lang="en-US" dirty="0"/>
              <a:t>Execute code on a page that is not executable (for security).</a:t>
            </a:r>
          </a:p>
          <a:p>
            <a:pPr marL="457200" lvl="1" indent="0">
              <a:buNone/>
            </a:pPr>
            <a:r>
              <a:rPr lang="en-US" dirty="0"/>
              <a:t>Response: terminate the process.</a:t>
            </a: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5A2F4D-2989-4DEF-ABC8-50449BB78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97919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4E0F4-B9FA-4E88-B3BE-40D7AEE41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 to determine swapping evictions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8C6F6-CCA6-4FA6-ACAE-9013B8587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minimize the number of page faults</a:t>
            </a:r>
          </a:p>
          <a:p>
            <a:pPr lvl="1"/>
            <a:r>
              <a:rPr lang="en-US" dirty="0"/>
              <a:t>Page faults need to read/write from disk and are very slow</a:t>
            </a:r>
          </a:p>
          <a:p>
            <a:pPr lvl="1"/>
            <a:r>
              <a:rPr lang="en-US" dirty="0"/>
              <a:t>So the OS can take plenty of time to make a </a:t>
            </a:r>
            <a:r>
              <a:rPr lang="en-US" i="1" dirty="0"/>
              <a:t>good</a:t>
            </a:r>
            <a:r>
              <a:rPr lang="en-US" dirty="0"/>
              <a:t> decision</a:t>
            </a:r>
          </a:p>
          <a:p>
            <a:pPr lvl="1"/>
            <a:endParaRPr lang="en-US" dirty="0"/>
          </a:p>
          <a:p>
            <a:r>
              <a:rPr lang="en-US" dirty="0"/>
              <a:t>OS has two decisions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Page Selection</a:t>
            </a:r>
          </a:p>
          <a:p>
            <a:pPr lvl="2"/>
            <a:r>
              <a:rPr lang="en-US" dirty="0"/>
              <a:t>When should a page be brought into memory?</a:t>
            </a:r>
            <a:br>
              <a:rPr lang="en-US" dirty="0"/>
            </a:b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Page Replacement</a:t>
            </a:r>
          </a:p>
          <a:p>
            <a:pPr lvl="2"/>
            <a:r>
              <a:rPr lang="en-US" dirty="0"/>
              <a:t>When should a page be swapped into disk?</a:t>
            </a:r>
          </a:p>
          <a:p>
            <a:pPr lvl="2"/>
            <a:r>
              <a:rPr lang="en-US" dirty="0"/>
              <a:t>Which page should be swapped out of physical memory?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6C3C-CF3E-4DCD-BBF3-7B69F8C7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4847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8EC6-9235-4835-87D2-CF910D417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we load in pages? (page selection)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C46B0-9B3C-4C95-858C-5A6C98F5E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Demand paging: Load page only when page fault occurs</a:t>
            </a:r>
          </a:p>
          <a:p>
            <a:pPr lvl="1"/>
            <a:r>
              <a:rPr lang="en-US" dirty="0"/>
              <a:t>Intuition: Wait until page must absolutely be in memory </a:t>
            </a:r>
          </a:p>
          <a:p>
            <a:pPr lvl="1"/>
            <a:r>
              <a:rPr lang="en-US" dirty="0"/>
              <a:t>When process starts: No pages are loaded in memory </a:t>
            </a:r>
          </a:p>
          <a:p>
            <a:pPr lvl="1"/>
            <a:r>
              <a:rPr lang="en-US" dirty="0"/>
              <a:t>Problems: Pay cost of page fault for every newly accessed page</a:t>
            </a:r>
          </a:p>
          <a:p>
            <a:pPr lvl="1"/>
            <a:endParaRPr lang="en-US" dirty="0"/>
          </a:p>
          <a:p>
            <a:r>
              <a:rPr lang="en-US" dirty="0"/>
              <a:t>Pre-paging (prefetching): Load page before referenced</a:t>
            </a:r>
          </a:p>
          <a:p>
            <a:pPr lvl="1"/>
            <a:r>
              <a:rPr lang="en-US" dirty="0"/>
              <a:t>OS predicts future accesses and brings pages into memory early</a:t>
            </a:r>
          </a:p>
          <a:p>
            <a:pPr lvl="1"/>
            <a:r>
              <a:rPr lang="en-US" dirty="0"/>
              <a:t>Works well for some access patterns (e.g., sequential)</a:t>
            </a:r>
          </a:p>
          <a:p>
            <a:pPr lvl="1"/>
            <a:endParaRPr lang="en-US" dirty="0"/>
          </a:p>
          <a:p>
            <a:r>
              <a:rPr lang="en-US" dirty="0"/>
              <a:t>Hints: Combine above with user-supplied hints about page references</a:t>
            </a:r>
          </a:p>
          <a:p>
            <a:pPr lvl="1"/>
            <a:r>
              <a:rPr lang="en-US" dirty="0"/>
              <a:t>User specifies: may need page in future, don’t need this page anymore, or sequential access pattern, ...</a:t>
            </a:r>
          </a:p>
          <a:p>
            <a:pPr lvl="1"/>
            <a:r>
              <a:rPr lang="en-US" dirty="0"/>
              <a:t>Example: </a:t>
            </a:r>
            <a:r>
              <a:rPr lang="en-US" dirty="0" err="1">
                <a:latin typeface="Consolas" panose="020B0609020204030204" pitchFamily="49" charset="0"/>
              </a:rPr>
              <a:t>madvise</a:t>
            </a:r>
            <a:r>
              <a:rPr lang="en-US" dirty="0"/>
              <a:t>() in POSIX – “give advice about use of memory”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1B0D2-EF6B-4FBE-AF83-1A444A3D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9107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BDEC2-F7A7-4158-A984-5CCC86008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we swap out pages? (page replacement)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189C3-F7F2-4065-A793-037E3241C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Demand swapping: whenever the page fault actually occurs</a:t>
            </a:r>
          </a:p>
          <a:p>
            <a:pPr lvl="1"/>
            <a:r>
              <a:rPr lang="en-US" dirty="0"/>
              <a:t>Simplest method</a:t>
            </a:r>
          </a:p>
          <a:p>
            <a:pPr lvl="1"/>
            <a:r>
              <a:rPr lang="en-US" dirty="0"/>
              <a:t>Swap actually occurs asynchronously</a:t>
            </a:r>
          </a:p>
          <a:p>
            <a:pPr lvl="2"/>
            <a:r>
              <a:rPr lang="en-US" dirty="0"/>
              <a:t>Start the disk I/O and block the process that faulted</a:t>
            </a:r>
          </a:p>
          <a:p>
            <a:endParaRPr lang="en-US" dirty="0"/>
          </a:p>
          <a:p>
            <a:r>
              <a:rPr lang="en-US" dirty="0"/>
              <a:t>Background swapping: preemptively when RAM is getting full</a:t>
            </a:r>
          </a:p>
          <a:p>
            <a:pPr lvl="1"/>
            <a:r>
              <a:rPr lang="en-US" dirty="0"/>
              <a:t>Background service in kernel periodically runs (</a:t>
            </a:r>
            <a:r>
              <a:rPr lang="en-US" dirty="0" err="1"/>
              <a:t>kswapd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If number of free physical pages &lt; “low water mark”, evict a bunch</a:t>
            </a:r>
          </a:p>
          <a:p>
            <a:pPr lvl="2"/>
            <a:r>
              <a:rPr lang="en-US" dirty="0"/>
              <a:t>Writing many pages to disk in one operation is way more efficient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AF6EF-882A-473B-B045-77EB6252E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929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…continued from last lecture</a:t>
            </a:r>
          </a:p>
          <a:p>
            <a:endParaRPr lang="en-US" sz="3200" dirty="0"/>
          </a:p>
          <a:p>
            <a:r>
              <a:rPr lang="en-US" sz="3200" b="1" dirty="0"/>
              <a:t>Paging improvements</a:t>
            </a:r>
          </a:p>
          <a:p>
            <a:pPr lvl="1"/>
            <a:r>
              <a:rPr lang="en-US" sz="2800" b="1" dirty="0"/>
              <a:t>Improving translation speed</a:t>
            </a:r>
          </a:p>
          <a:p>
            <a:pPr lvl="1"/>
            <a:r>
              <a:rPr lang="en-US" sz="2800" dirty="0"/>
              <a:t>Improving table storage size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6413796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80180-70FA-4BD0-B318-1217CADC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687FB-6206-4429-8090-B00E598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Thrashing: when swapping happens frequently</a:t>
            </a:r>
          </a:p>
          <a:p>
            <a:pPr lvl="1"/>
            <a:r>
              <a:rPr lang="en-US" dirty="0"/>
              <a:t>Policy could be bad (working set keeps getting swapped to disk)</a:t>
            </a:r>
          </a:p>
          <a:p>
            <a:pPr lvl="1"/>
            <a:r>
              <a:rPr lang="en-US" dirty="0"/>
              <a:t>More likely RAM is too small</a:t>
            </a:r>
          </a:p>
          <a:p>
            <a:endParaRPr lang="en-US" dirty="0"/>
          </a:p>
          <a:p>
            <a:r>
              <a:rPr lang="en-US" dirty="0"/>
              <a:t>Frequent swapping slows down the whole computer to a crawl</a:t>
            </a:r>
          </a:p>
          <a:p>
            <a:pPr lvl="1"/>
            <a:r>
              <a:rPr lang="en-US" dirty="0"/>
              <a:t>Constantly waiting on disk I/O</a:t>
            </a:r>
          </a:p>
          <a:p>
            <a:pPr lvl="1"/>
            <a:endParaRPr lang="en-US" dirty="0"/>
          </a:p>
          <a:p>
            <a:r>
              <a:rPr lang="en-US" dirty="0"/>
              <a:t>Solution for thrashing</a:t>
            </a:r>
          </a:p>
          <a:p>
            <a:pPr lvl="1"/>
            <a:r>
              <a:rPr lang="en-US" dirty="0"/>
              <a:t>Kill processes until it stops (relieves memory pressure)</a:t>
            </a:r>
          </a:p>
          <a:p>
            <a:pPr lvl="1"/>
            <a:r>
              <a:rPr lang="en-US" dirty="0"/>
              <a:t>Install more RAM in the computer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100EFE-6C0D-47BA-87E9-8FA9F1BC2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9891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Paging in modern OS</a:t>
            </a:r>
          </a:p>
          <a:p>
            <a:endParaRPr lang="en-US" dirty="0"/>
          </a:p>
          <a:p>
            <a:r>
              <a:rPr lang="en-US" dirty="0"/>
              <a:t>Memory Hierarchy</a:t>
            </a:r>
          </a:p>
          <a:p>
            <a:endParaRPr lang="en-US" dirty="0"/>
          </a:p>
          <a:p>
            <a:r>
              <a:rPr lang="en-US" dirty="0"/>
              <a:t>Swapping</a:t>
            </a:r>
          </a:p>
          <a:p>
            <a:pPr lvl="1"/>
            <a:r>
              <a:rPr lang="en-US" b="1" dirty="0"/>
              <a:t>Page Replacement Policies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77753959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1DFEA-85EF-4364-82F3-8EB2B4690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page should be evicted?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CA95B-C6F3-436D-B144-726F5A02F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Page replacement policy</a:t>
            </a:r>
            <a:r>
              <a:rPr lang="en-US" dirty="0"/>
              <a:t> determines page to evict</a:t>
            </a:r>
          </a:p>
          <a:p>
            <a:endParaRPr lang="en-US" dirty="0"/>
          </a:p>
          <a:p>
            <a:r>
              <a:rPr lang="en-US" dirty="0"/>
              <a:t>Very similar process as cache eviction or TLB eviction</a:t>
            </a:r>
          </a:p>
          <a:p>
            <a:pPr lvl="1"/>
            <a:r>
              <a:rPr lang="en-US" dirty="0"/>
              <a:t>Misses are expensive, so make sure you evict the right page</a:t>
            </a:r>
          </a:p>
          <a:p>
            <a:pPr lvl="1"/>
            <a:r>
              <a:rPr lang="en-US" dirty="0"/>
              <a:t>Page faults are extremely long, so a sophisticated policy is possible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C327DD-0C5C-422C-BC72-F46FEF79F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9794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4D064-EACC-443B-92C3-3F00655F6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page replacement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33B43-6ACC-4D11-9154-D85D263A6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Optimal page replacement</a:t>
            </a:r>
          </a:p>
          <a:p>
            <a:pPr lvl="1"/>
            <a:r>
              <a:rPr lang="en-US" dirty="0"/>
              <a:t>Evict page that will be accessed furthest in the future</a:t>
            </a:r>
          </a:p>
          <a:p>
            <a:endParaRPr lang="en-US" dirty="0"/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Guaranteed to minimize the number of page faults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Requires the OS to predict the future and therefore cannot exist</a:t>
            </a:r>
          </a:p>
          <a:p>
            <a:pPr lvl="1"/>
            <a:endParaRPr lang="en-US" dirty="0"/>
          </a:p>
          <a:p>
            <a:r>
              <a:rPr lang="en-US" dirty="0"/>
              <a:t>Performance upper bound</a:t>
            </a:r>
          </a:p>
          <a:p>
            <a:pPr lvl="1"/>
            <a:r>
              <a:rPr lang="en-US" dirty="0"/>
              <a:t>This is the best anything can do, so it is useful to compare against</a:t>
            </a:r>
          </a:p>
          <a:p>
            <a:pPr lvl="1"/>
            <a:r>
              <a:rPr lang="en-US" dirty="0"/>
              <a:t>Still has misses due to cold-start and capacity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957DF-BCD7-4BDD-84DB-4197248E7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8854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61A74-4680-4DF9-8D3B-DD4CF248B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First-In-First-Out replacement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D1C8A-E9B6-4DFE-81CB-30D989A2B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FIFO replacement</a:t>
            </a:r>
          </a:p>
          <a:p>
            <a:pPr lvl="1"/>
            <a:r>
              <a:rPr lang="en-US" dirty="0"/>
              <a:t>Evict page that has been in memory the longest</a:t>
            </a:r>
            <a:br>
              <a:rPr lang="en-US" dirty="0"/>
            </a:br>
            <a:endParaRPr lang="en-US" dirty="0"/>
          </a:p>
          <a:p>
            <a:r>
              <a:rPr lang="en-US" dirty="0"/>
              <a:t>Advantages</a:t>
            </a:r>
          </a:p>
          <a:p>
            <a:pPr lvl="2"/>
            <a:r>
              <a:rPr lang="en-US" dirty="0"/>
              <a:t>Fair as all pages have equal residency</a:t>
            </a:r>
          </a:p>
          <a:p>
            <a:pPr lvl="2"/>
            <a:r>
              <a:rPr lang="en-US" dirty="0"/>
              <a:t>Easy to implement</a:t>
            </a:r>
            <a:br>
              <a:rPr lang="en-US" dirty="0"/>
            </a:br>
            <a:endParaRPr lang="en-US" dirty="0"/>
          </a:p>
          <a:p>
            <a:r>
              <a:rPr lang="en-US" dirty="0"/>
              <a:t>Disadvantages</a:t>
            </a:r>
          </a:p>
          <a:p>
            <a:pPr lvl="2"/>
            <a:r>
              <a:rPr lang="en-US" dirty="0"/>
              <a:t>Some pages of memory are always needed (stack)</a:t>
            </a:r>
          </a:p>
          <a:p>
            <a:pPr lvl="3"/>
            <a:r>
              <a:rPr lang="en-US" dirty="0"/>
              <a:t>Memory doesn’t really need “fairness” like processes did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53271-CB7D-4340-A5CF-49CBD53E3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4269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3B069-1C59-4B71-B258-D921FC26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Recently Used replacement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7FC04-8011-462B-AA4E-B28114E06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LRU replacement</a:t>
            </a:r>
          </a:p>
          <a:p>
            <a:pPr lvl="1"/>
            <a:r>
              <a:rPr lang="en-US" dirty="0"/>
              <a:t>Replace page not accessed for longest time</a:t>
            </a:r>
          </a:p>
          <a:p>
            <a:pPr lvl="1"/>
            <a:r>
              <a:rPr lang="en-US" dirty="0"/>
              <a:t>Using the past to predict the future (temporal locality)</a:t>
            </a:r>
          </a:p>
          <a:p>
            <a:pPr lvl="1"/>
            <a:endParaRPr lang="en-US" dirty="0"/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With locality, LRU approximates Optimal</a:t>
            </a:r>
          </a:p>
          <a:p>
            <a:pPr lvl="1"/>
            <a:endParaRPr lang="en-US" dirty="0"/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Harder to implement as we need to track when pages are accessed</a:t>
            </a:r>
          </a:p>
          <a:p>
            <a:pPr lvl="1"/>
            <a:r>
              <a:rPr lang="en-US" dirty="0"/>
              <a:t>Cyclical patterns can make LRU fail (bigger concern for cache than RAM)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CA80F8-1876-467C-BEBF-9AB578EB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264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76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3353619"/>
              </p:ext>
            </p:extLst>
          </p:nvPr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576142"/>
              </p:ext>
            </p:extLst>
          </p:nvPr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951185"/>
              </p:ext>
            </p:extLst>
          </p:nvPr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</p:spTree>
    <p:extLst>
      <p:ext uri="{BB962C8B-B14F-4D97-AF65-F5344CB8AC3E}">
        <p14:creationId xmlns:p14="http://schemas.microsoft.com/office/powerpoint/2010/main" val="91679776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77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5388417"/>
              </p:ext>
            </p:extLst>
          </p:nvPr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426711"/>
              </p:ext>
            </p:extLst>
          </p:nvPr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7715"/>
              </p:ext>
            </p:extLst>
          </p:nvPr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</p:spTree>
    <p:extLst>
      <p:ext uri="{BB962C8B-B14F-4D97-AF65-F5344CB8AC3E}">
        <p14:creationId xmlns:p14="http://schemas.microsoft.com/office/powerpoint/2010/main" val="71380514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78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981753"/>
              </p:ext>
            </p:extLst>
          </p:nvPr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350100"/>
              </p:ext>
            </p:extLst>
          </p:nvPr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7220457"/>
              </p:ext>
            </p:extLst>
          </p:nvPr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</p:spTree>
    <p:extLst>
      <p:ext uri="{BB962C8B-B14F-4D97-AF65-F5344CB8AC3E}">
        <p14:creationId xmlns:p14="http://schemas.microsoft.com/office/powerpoint/2010/main" val="180425961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79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093375"/>
              </p:ext>
            </p:extLst>
          </p:nvPr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237754"/>
              </p:ext>
            </p:extLst>
          </p:nvPr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3900537"/>
              </p:ext>
            </p:extLst>
          </p:nvPr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</p:spTree>
    <p:extLst>
      <p:ext uri="{BB962C8B-B14F-4D97-AF65-F5344CB8AC3E}">
        <p14:creationId xmlns:p14="http://schemas.microsoft.com/office/powerpoint/2010/main" val="1386810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CF86D3-49BD-4286-A712-7F53048A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Caching can speed up page table access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340331-C325-405C-986D-F7131966F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make page table access faster?</a:t>
            </a:r>
          </a:p>
          <a:p>
            <a:pPr lvl="1"/>
            <a:r>
              <a:rPr lang="en-US" dirty="0"/>
              <a:t>How do we make memory access faster?</a:t>
            </a:r>
          </a:p>
          <a:p>
            <a:pPr lvl="1"/>
            <a:r>
              <a:rPr lang="en-US" dirty="0"/>
              <a:t>Cache it!</a:t>
            </a:r>
          </a:p>
          <a:p>
            <a:r>
              <a:rPr lang="en-US" dirty="0"/>
              <a:t>Code and Stack have very high spatial locality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01FD8F-43CC-45FB-AE69-1963442DB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A3EFF0-6B0B-449C-9300-3CE80CDB4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398" y="3259411"/>
            <a:ext cx="7143191" cy="309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47638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80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20206"/>
              </p:ext>
            </p:extLst>
          </p:nvPr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690626"/>
              </p:ext>
            </p:extLst>
          </p:nvPr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610022"/>
              </p:ext>
            </p:extLst>
          </p:nvPr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</p:spTree>
    <p:extLst>
      <p:ext uri="{BB962C8B-B14F-4D97-AF65-F5344CB8AC3E}">
        <p14:creationId xmlns:p14="http://schemas.microsoft.com/office/powerpoint/2010/main" val="206444840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81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/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/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/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</p:spTree>
    <p:extLst>
      <p:ext uri="{BB962C8B-B14F-4D97-AF65-F5344CB8AC3E}">
        <p14:creationId xmlns:p14="http://schemas.microsoft.com/office/powerpoint/2010/main" val="225030540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82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/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/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/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91CFEA-6ACC-4D06-B81A-26B982BC97C6}"/>
              </a:ext>
            </a:extLst>
          </p:cNvPr>
          <p:cNvSpPr txBox="1"/>
          <p:nvPr/>
        </p:nvSpPr>
        <p:spPr>
          <a:xfrm>
            <a:off x="2235205" y="5499100"/>
            <a:ext cx="208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 rate = 40%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5BA29D-E633-4B5D-B4ED-583C487AA99F}"/>
              </a:ext>
            </a:extLst>
          </p:cNvPr>
          <p:cNvSpPr txBox="1"/>
          <p:nvPr/>
        </p:nvSpPr>
        <p:spPr>
          <a:xfrm>
            <a:off x="5410205" y="5499100"/>
            <a:ext cx="208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 rate = 60%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680A16-E2B6-45DD-B664-FF2CDBF6F9C3}"/>
              </a:ext>
            </a:extLst>
          </p:cNvPr>
          <p:cNvSpPr txBox="1"/>
          <p:nvPr/>
        </p:nvSpPr>
        <p:spPr>
          <a:xfrm>
            <a:off x="8585205" y="5558393"/>
            <a:ext cx="208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 rate = 50%</a:t>
            </a:r>
          </a:p>
        </p:txBody>
      </p:sp>
    </p:spTree>
    <p:extLst>
      <p:ext uri="{BB962C8B-B14F-4D97-AF65-F5344CB8AC3E}">
        <p14:creationId xmlns:p14="http://schemas.microsoft.com/office/powerpoint/2010/main" val="343947731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96A32-33DC-461E-86B2-F3019BAB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LRU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F017D-ABEF-4122-847F-4E1AFA0BD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Implementing </a:t>
            </a:r>
            <a:r>
              <a:rPr lang="en-US" i="1" dirty="0"/>
              <a:t>perfect</a:t>
            </a:r>
            <a:r>
              <a:rPr lang="en-US" dirty="0"/>
              <a:t> LRU is difficult in practice</a:t>
            </a:r>
          </a:p>
          <a:p>
            <a:pPr lvl="1"/>
            <a:endParaRPr lang="en-US" dirty="0"/>
          </a:p>
          <a:p>
            <a:r>
              <a:rPr lang="en-US" dirty="0"/>
              <a:t>Software perfect LRU</a:t>
            </a:r>
          </a:p>
          <a:p>
            <a:pPr lvl="1"/>
            <a:r>
              <a:rPr lang="en-US" dirty="0"/>
              <a:t>OS maintains an ordered list of physical pages by reference time</a:t>
            </a:r>
          </a:p>
          <a:p>
            <a:pPr lvl="2"/>
            <a:r>
              <a:rPr lang="en-US" dirty="0"/>
              <a:t>When page is referenced: move to end of list</a:t>
            </a:r>
          </a:p>
          <a:p>
            <a:pPr lvl="2"/>
            <a:r>
              <a:rPr lang="en-US" dirty="0"/>
              <a:t>When swap is needed: evict front of list</a:t>
            </a:r>
          </a:p>
          <a:p>
            <a:pPr lvl="1"/>
            <a:r>
              <a:rPr lang="en-US" dirty="0"/>
              <a:t>Tradeoff: slow on memory reference, fast on replacement (unacceptable)</a:t>
            </a:r>
          </a:p>
          <a:p>
            <a:pPr lvl="1"/>
            <a:endParaRPr lang="en-US" dirty="0"/>
          </a:p>
          <a:p>
            <a:r>
              <a:rPr lang="en-US" dirty="0"/>
              <a:t>Hardware perfect LRU</a:t>
            </a:r>
          </a:p>
          <a:p>
            <a:pPr lvl="1"/>
            <a:r>
              <a:rPr lang="en-US" dirty="0"/>
              <a:t>Associate a timestamp with each physical page</a:t>
            </a:r>
          </a:p>
          <a:p>
            <a:pPr lvl="2"/>
            <a:r>
              <a:rPr lang="en-US" dirty="0"/>
              <a:t>When page is referenced: hardware updates timestamp for page</a:t>
            </a:r>
          </a:p>
          <a:p>
            <a:pPr lvl="2"/>
            <a:r>
              <a:rPr lang="en-US" dirty="0"/>
              <a:t>When swap is needed: OS searches through all pages for oldest</a:t>
            </a:r>
          </a:p>
          <a:p>
            <a:pPr lvl="1"/>
            <a:r>
              <a:rPr lang="en-US" dirty="0"/>
              <a:t>Tradeoff: fast on memory reference, extremely slow on replacement and needs special hardware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AB767-E162-4AC7-A3BE-E66672D49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8714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60868-88A4-4E95-8AAE-F293539CA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AAC8F-5B58-4B66-A6C4-979A99F9C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LRU approximates Optimal anyways, so approximate a little more</a:t>
            </a:r>
          </a:p>
          <a:p>
            <a:pPr lvl="1"/>
            <a:r>
              <a:rPr lang="en-US" dirty="0"/>
              <a:t>Goal: find </a:t>
            </a:r>
            <a:r>
              <a:rPr lang="en-US" i="1" dirty="0"/>
              <a:t>an</a:t>
            </a:r>
            <a:r>
              <a:rPr lang="en-US" dirty="0"/>
              <a:t> old page, not necessarily the </a:t>
            </a:r>
            <a:r>
              <a:rPr lang="en-US" i="1" dirty="0"/>
              <a:t>oldest</a:t>
            </a:r>
            <a:r>
              <a:rPr lang="en-US" dirty="0"/>
              <a:t> page</a:t>
            </a:r>
          </a:p>
          <a:p>
            <a:pPr lvl="1"/>
            <a:endParaRPr lang="en-US" dirty="0"/>
          </a:p>
          <a:p>
            <a:r>
              <a:rPr lang="en-US" dirty="0"/>
              <a:t>Clock algorithm</a:t>
            </a:r>
          </a:p>
          <a:p>
            <a:pPr lvl="1"/>
            <a:r>
              <a:rPr lang="en-US" dirty="0"/>
              <a:t>One “accessed” bit added to each page</a:t>
            </a:r>
          </a:p>
          <a:p>
            <a:pPr lvl="2"/>
            <a:r>
              <a:rPr lang="en-US" dirty="0"/>
              <a:t>When page is referenced: accessed bit is set to one (hardware)</a:t>
            </a:r>
          </a:p>
          <a:p>
            <a:pPr lvl="2"/>
            <a:r>
              <a:rPr lang="en-US" dirty="0"/>
              <a:t>When swap is needed:</a:t>
            </a:r>
          </a:p>
          <a:p>
            <a:pPr lvl="3"/>
            <a:r>
              <a:rPr lang="en-US" dirty="0"/>
              <a:t>Cycle through pages looking for one with accessed bit zero</a:t>
            </a:r>
          </a:p>
          <a:p>
            <a:pPr lvl="3"/>
            <a:r>
              <a:rPr lang="en-US" dirty="0"/>
              <a:t>Update accessed bit to zero after checking a page</a:t>
            </a:r>
          </a:p>
          <a:p>
            <a:pPr lvl="3"/>
            <a:r>
              <a:rPr lang="en-US" dirty="0"/>
              <a:t>Continue from where you left off when next swap is needed</a:t>
            </a:r>
          </a:p>
          <a:p>
            <a:pPr lvl="1"/>
            <a:r>
              <a:rPr lang="en-US" dirty="0"/>
              <a:t>Essentially looks for page that hasn’t been referenced this “cycle”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04C1E4-77BC-40FC-B206-F60A55C0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6600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716494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85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Initial setup</a:t>
            </a:r>
          </a:p>
          <a:p>
            <a:pPr lvl="1"/>
            <a:r>
              <a:rPr lang="en-US" dirty="0"/>
              <a:t>6 pages total fit in memory</a:t>
            </a:r>
          </a:p>
          <a:p>
            <a:pPr lvl="1"/>
            <a:r>
              <a:rPr lang="en-US" dirty="0"/>
              <a:t>Accessed starts as zero</a:t>
            </a:r>
          </a:p>
          <a:p>
            <a:pPr lvl="1"/>
            <a:r>
              <a:rPr lang="en-US" dirty="0"/>
              <a:t>“clock hand” points at first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/>
          <p:nvPr/>
        </p:nvCxnSpPr>
        <p:spPr>
          <a:xfrm flipV="1">
            <a:off x="8837404" y="2085975"/>
            <a:ext cx="0" cy="154940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760903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1116931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86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After running a little while</a:t>
            </a:r>
          </a:p>
          <a:p>
            <a:pPr lvl="1"/>
            <a:r>
              <a:rPr lang="en-US" dirty="0"/>
              <a:t>Pages A, B, E are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/>
          <p:nvPr/>
        </p:nvCxnSpPr>
        <p:spPr>
          <a:xfrm flipV="1">
            <a:off x="8837404" y="2085975"/>
            <a:ext cx="0" cy="154940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20164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87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pages</a:t>
            </a:r>
          </a:p>
          <a:p>
            <a:pPr lvl="1"/>
            <a:r>
              <a:rPr lang="en-US" dirty="0"/>
              <a:t>Algorithm starts</a:t>
            </a:r>
          </a:p>
          <a:p>
            <a:pPr lvl="1"/>
            <a:endParaRPr lang="en-US" dirty="0"/>
          </a:p>
          <a:p>
            <a:r>
              <a:rPr lang="en-US" dirty="0"/>
              <a:t>A is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/>
          <p:nvPr/>
        </p:nvCxnSpPr>
        <p:spPr>
          <a:xfrm flipV="1">
            <a:off x="8837404" y="2085975"/>
            <a:ext cx="0" cy="154940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317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3630353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88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pages</a:t>
            </a:r>
          </a:p>
          <a:p>
            <a:pPr lvl="1"/>
            <a:r>
              <a:rPr lang="en-US" dirty="0"/>
              <a:t>Algorithm starts</a:t>
            </a:r>
          </a:p>
          <a:p>
            <a:pPr lvl="1"/>
            <a:endParaRPr lang="en-US" dirty="0"/>
          </a:p>
          <a:p>
            <a:r>
              <a:rPr lang="en-US" dirty="0"/>
              <a:t>A is recently accessed</a:t>
            </a:r>
          </a:p>
          <a:p>
            <a:r>
              <a:rPr lang="en-US" dirty="0"/>
              <a:t>B is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>
            <a:cxnSpLocks/>
          </p:cNvCxnSpPr>
          <p:nvPr/>
        </p:nvCxnSpPr>
        <p:spPr>
          <a:xfrm flipV="1">
            <a:off x="8837404" y="2997200"/>
            <a:ext cx="1017796" cy="638175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52963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1414814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89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pages</a:t>
            </a:r>
          </a:p>
          <a:p>
            <a:pPr lvl="1"/>
            <a:r>
              <a:rPr lang="en-US" dirty="0"/>
              <a:t>Algorithm starts</a:t>
            </a:r>
          </a:p>
          <a:p>
            <a:pPr lvl="1"/>
            <a:endParaRPr lang="en-US" dirty="0"/>
          </a:p>
          <a:p>
            <a:r>
              <a:rPr lang="en-US" dirty="0"/>
              <a:t>A is recently accessed</a:t>
            </a:r>
          </a:p>
          <a:p>
            <a:r>
              <a:rPr lang="en-US" dirty="0"/>
              <a:t>B is recently accessed</a:t>
            </a:r>
          </a:p>
          <a:p>
            <a:r>
              <a:rPr lang="en-US" dirty="0"/>
              <a:t>C has not been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>
            <a:cxnSpLocks/>
          </p:cNvCxnSpPr>
          <p:nvPr/>
        </p:nvCxnSpPr>
        <p:spPr>
          <a:xfrm>
            <a:off x="8837404" y="3635376"/>
            <a:ext cx="941596" cy="5810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46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0F6E2-2D16-4B71-9548-52F0F20E8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TLB caches page table entries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47F1D-3204-4374-AB8A-D4F354856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Translation Lookaside Buffer</a:t>
            </a:r>
          </a:p>
          <a:p>
            <a:pPr lvl="1"/>
            <a:r>
              <a:rPr lang="en-US" dirty="0"/>
              <a:t>Fully-associative cache (only compulsory misses)</a:t>
            </a:r>
          </a:p>
          <a:p>
            <a:pPr lvl="1"/>
            <a:r>
              <a:rPr lang="en-US" dirty="0"/>
              <a:t>Holds a subset of the page table (VPN-&gt;PPN mapping and permissions)</a:t>
            </a:r>
          </a:p>
          <a:p>
            <a:pPr lvl="1"/>
            <a:endParaRPr lang="en-US" dirty="0"/>
          </a:p>
          <a:p>
            <a:r>
              <a:rPr lang="en-US" dirty="0"/>
              <a:t>On a TLB miss, go check the real page table (done in hardware)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E8D5B-6D68-4974-91E6-A06AC607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CF88CB-08B7-4AE0-ABA4-25D80CBF21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82"/>
          <a:stretch/>
        </p:blipFill>
        <p:spPr>
          <a:xfrm>
            <a:off x="2260755" y="3554412"/>
            <a:ext cx="7666478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46504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3848910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90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pages</a:t>
            </a:r>
          </a:p>
          <a:p>
            <a:pPr lvl="1"/>
            <a:r>
              <a:rPr lang="en-US" dirty="0"/>
              <a:t>Algorithm starts</a:t>
            </a:r>
          </a:p>
          <a:p>
            <a:pPr lvl="1"/>
            <a:endParaRPr lang="en-US" dirty="0"/>
          </a:p>
          <a:p>
            <a:r>
              <a:rPr lang="en-US" dirty="0"/>
              <a:t>A is recently accessed</a:t>
            </a:r>
          </a:p>
          <a:p>
            <a:r>
              <a:rPr lang="en-US" dirty="0"/>
              <a:t>B is recently accessed</a:t>
            </a:r>
          </a:p>
          <a:p>
            <a:r>
              <a:rPr lang="en-US" dirty="0"/>
              <a:t>C has not been recently accessed</a:t>
            </a:r>
          </a:p>
          <a:p>
            <a:pPr lvl="1"/>
            <a:r>
              <a:rPr lang="en-US" dirty="0"/>
              <a:t>So swap it</a:t>
            </a:r>
          </a:p>
          <a:p>
            <a:pPr lvl="1"/>
            <a:r>
              <a:rPr lang="en-US" dirty="0"/>
              <a:t>And advance hand once more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>
            <a:cxnSpLocks/>
          </p:cNvCxnSpPr>
          <p:nvPr/>
        </p:nvCxnSpPr>
        <p:spPr>
          <a:xfrm>
            <a:off x="8837404" y="3635376"/>
            <a:ext cx="0" cy="13557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386081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637748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91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Programs continue running for a while</a:t>
            </a:r>
          </a:p>
          <a:p>
            <a:pPr lvl="1"/>
            <a:r>
              <a:rPr lang="en-US" dirty="0"/>
              <a:t>Pages G, D, F are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D07EA1C-5798-463A-884C-CF5628A6D29F}"/>
              </a:ext>
            </a:extLst>
          </p:cNvPr>
          <p:cNvCxnSpPr>
            <a:cxnSpLocks/>
          </p:cNvCxnSpPr>
          <p:nvPr/>
        </p:nvCxnSpPr>
        <p:spPr>
          <a:xfrm>
            <a:off x="8837404" y="3635376"/>
            <a:ext cx="0" cy="13557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59866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92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>
            <a:off x="8837404" y="3635376"/>
            <a:ext cx="0" cy="13557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21418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9977012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93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H="1">
            <a:off x="7886700" y="3635376"/>
            <a:ext cx="950704" cy="5556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91097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2048787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94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  <a:p>
            <a:r>
              <a:rPr lang="en-US" dirty="0"/>
              <a:t>E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H="1" flipV="1">
            <a:off x="7810500" y="3035300"/>
            <a:ext cx="1026904" cy="600076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3330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0070218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95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  <a:p>
            <a:r>
              <a:rPr lang="en-US" dirty="0"/>
              <a:t>E recently accessed</a:t>
            </a:r>
          </a:p>
          <a:p>
            <a:r>
              <a:rPr lang="en-US" dirty="0"/>
              <a:t>F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V="1">
            <a:off x="8837404" y="2171700"/>
            <a:ext cx="0" cy="1463676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56528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96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  <a:p>
            <a:r>
              <a:rPr lang="en-US" dirty="0"/>
              <a:t>E recently accessed</a:t>
            </a:r>
          </a:p>
          <a:p>
            <a:r>
              <a:rPr lang="en-US" dirty="0"/>
              <a:t>F recently accessed</a:t>
            </a:r>
          </a:p>
          <a:p>
            <a:r>
              <a:rPr lang="en-US" dirty="0"/>
              <a:t>A gets swapped!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V="1">
            <a:off x="8837404" y="2171700"/>
            <a:ext cx="0" cy="1463676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55787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97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  <a:p>
            <a:r>
              <a:rPr lang="en-US" dirty="0"/>
              <a:t>E recently accessed</a:t>
            </a:r>
          </a:p>
          <a:p>
            <a:r>
              <a:rPr lang="en-US" dirty="0"/>
              <a:t>F recently accessed</a:t>
            </a:r>
          </a:p>
          <a:p>
            <a:r>
              <a:rPr lang="en-US" dirty="0"/>
              <a:t>A gets swapped</a:t>
            </a:r>
          </a:p>
          <a:p>
            <a:pPr lvl="1"/>
            <a:r>
              <a:rPr lang="en-US" dirty="0"/>
              <a:t>Was A or B the actual LRU?</a:t>
            </a:r>
          </a:p>
          <a:p>
            <a:pPr lvl="1"/>
            <a:r>
              <a:rPr lang="en-US" dirty="0"/>
              <a:t>Probably doesn’t matter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V="1">
            <a:off x="8837404" y="2171700"/>
            <a:ext cx="0" cy="1463676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43885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658831F-4907-4CAD-A149-DE2F2D1E0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is actually used in real computers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34175E8-D3E6-4056-9F1A-DF407BD10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OSes use some variation on Clock Algorithm</a:t>
            </a:r>
          </a:p>
          <a:p>
            <a:endParaRPr lang="en-US" dirty="0"/>
          </a:p>
          <a:p>
            <a:r>
              <a:rPr lang="en-US" dirty="0"/>
              <a:t>x86 hardware supports an accessed bit in page table entries</a:t>
            </a:r>
          </a:p>
          <a:p>
            <a:endParaRPr lang="en-US" dirty="0"/>
          </a:p>
          <a:p>
            <a:r>
              <a:rPr lang="en-US" dirty="0"/>
              <a:t>Clock algorithm can be built without hardware support</a:t>
            </a:r>
          </a:p>
          <a:p>
            <a:pPr lvl="1"/>
            <a:r>
              <a:rPr lang="en-US" dirty="0"/>
              <a:t>Mark all pages as valid but not present initially (soft page fault)</a:t>
            </a:r>
          </a:p>
          <a:p>
            <a:pPr lvl="1"/>
            <a:r>
              <a:rPr lang="en-US" dirty="0"/>
              <a:t>On OS fault, update accessed bit for page, mark as present</a:t>
            </a:r>
          </a:p>
          <a:p>
            <a:pPr lvl="2"/>
            <a:r>
              <a:rPr lang="en-US" dirty="0"/>
              <a:t>Only fault on </a:t>
            </a:r>
            <a:r>
              <a:rPr lang="en-US" i="1" dirty="0"/>
              <a:t>first</a:t>
            </a:r>
            <a:r>
              <a:rPr lang="en-US" dirty="0"/>
              <a:t> access per clock-hand-cycle</a:t>
            </a:r>
          </a:p>
          <a:p>
            <a:pPr lvl="1"/>
            <a:r>
              <a:rPr lang="en-US" dirty="0"/>
              <a:t>Reset page to not present whenever accessed is reset to zero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4A60C-9427-45E3-A503-0A2745284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08015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EC2F2-D139-4999-B763-3FD8FB72B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clock algorithm access notion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66F94-C31B-4107-BB94-F1A5E032E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11292305" cy="5029200"/>
          </a:xfrm>
        </p:spPr>
        <p:txBody>
          <a:bodyPr>
            <a:normAutofit/>
          </a:bodyPr>
          <a:lstStyle/>
          <a:p>
            <a:r>
              <a:rPr lang="en-US" dirty="0"/>
              <a:t>Add multiple “accessed” bits to create accessed counter</a:t>
            </a:r>
          </a:p>
          <a:p>
            <a:pPr lvl="1"/>
            <a:r>
              <a:rPr lang="en-US" dirty="0"/>
              <a:t>Increment or decrement bits on use or clock-hand-pass respectively</a:t>
            </a:r>
          </a:p>
          <a:p>
            <a:pPr lvl="1"/>
            <a:r>
              <a:rPr lang="en-US" dirty="0"/>
              <a:t>Only remove pages with 0 accessed (or less than some minimum)</a:t>
            </a:r>
          </a:p>
          <a:p>
            <a:pPr lvl="1"/>
            <a:endParaRPr lang="en-US" dirty="0"/>
          </a:p>
          <a:p>
            <a:r>
              <a:rPr lang="en-US" dirty="0"/>
              <a:t>Combine with timestamp notion to ensure page is “old” (</a:t>
            </a:r>
            <a:r>
              <a:rPr lang="en-US" dirty="0" err="1"/>
              <a:t>WSClock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Keep a timestamp in addition to accessed bit</a:t>
            </a:r>
          </a:p>
          <a:p>
            <a:pPr lvl="1"/>
            <a:r>
              <a:rPr lang="en-US" dirty="0"/>
              <a:t>Only remove pages with 0 accessed and older than some amount</a:t>
            </a:r>
          </a:p>
          <a:p>
            <a:pPr lvl="2"/>
            <a:r>
              <a:rPr lang="en-US" dirty="0"/>
              <a:t>Still not necessarily oldest, but definitely old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3A82F6-BC2A-40B2-8B0F-4F8CEDE7F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04930"/>
      </p:ext>
    </p:extLst>
  </p:cSld>
  <p:clrMapOvr>
    <a:masterClrMapping/>
  </p:clrMapOvr>
</p:sld>
</file>

<file path=ppt/theme/theme1.xml><?xml version="1.0" encoding="utf-8"?>
<a:theme xmlns:a="http://schemas.openxmlformats.org/drawingml/2006/main" name="Class Slides">
  <a:themeElements>
    <a:clrScheme name="Custom Color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472C4"/>
      </a:accent1>
      <a:accent2>
        <a:srgbClr val="ED7D31"/>
      </a:accent2>
      <a:accent3>
        <a:srgbClr val="FFC000"/>
      </a:accent3>
      <a:accent4>
        <a:srgbClr val="70AD47"/>
      </a:accent4>
      <a:accent5>
        <a:srgbClr val="954F72"/>
      </a:accent5>
      <a:accent6>
        <a:srgbClr val="A5A5A5"/>
      </a:accent6>
      <a:hlink>
        <a:srgbClr val="0563C1"/>
      </a:hlink>
      <a:folHlink>
        <a:srgbClr val="0563C1"/>
      </a:folHlink>
    </a:clrScheme>
    <a:fontScheme name="Custom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59C7661-1A23-46AD-9A1C-969826AB4919}" vid="{8313A47A-0E3D-42A5-B506-581C2F8724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cs343_template</Template>
  <TotalTime>1654</TotalTime>
  <Words>6360</Words>
  <Application>Microsoft Office PowerPoint</Application>
  <PresentationFormat>Widescreen</PresentationFormat>
  <Paragraphs>1830</Paragraphs>
  <Slides>101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101</vt:i4>
      </vt:variant>
    </vt:vector>
  </HeadingPairs>
  <TitlesOfParts>
    <vt:vector size="109" baseType="lpstr">
      <vt:lpstr>Andale Mono</vt:lpstr>
      <vt:lpstr>Arial</vt:lpstr>
      <vt:lpstr>Calibri</vt:lpstr>
      <vt:lpstr>Consolas</vt:lpstr>
      <vt:lpstr>Courier New</vt:lpstr>
      <vt:lpstr>Tahoma</vt:lpstr>
      <vt:lpstr>Verdana</vt:lpstr>
      <vt:lpstr>Class Slides</vt:lpstr>
      <vt:lpstr>Lecture 12: Virtual Memory Optimizations</vt:lpstr>
      <vt:lpstr>Today’s Goals</vt:lpstr>
      <vt:lpstr>Memory paging</vt:lpstr>
      <vt:lpstr>Page table translates virtual addresses to physical addresses</vt:lpstr>
      <vt:lpstr>PowerPoint Presentation</vt:lpstr>
      <vt:lpstr>Paging challenges</vt:lpstr>
      <vt:lpstr>Outline</vt:lpstr>
      <vt:lpstr>Caching can speed up page table access</vt:lpstr>
      <vt:lpstr>TLB caches page table entries</vt:lpstr>
      <vt:lpstr>Address translation with TLB</vt:lpstr>
      <vt:lpstr>Context switches with a TLB</vt:lpstr>
      <vt:lpstr>Software controlled TLBs</vt:lpstr>
      <vt:lpstr>Outline</vt:lpstr>
      <vt:lpstr>Paging disadvantages</vt:lpstr>
      <vt:lpstr>Why do page tables take so much storage space?</vt:lpstr>
      <vt:lpstr>Create multiple page tables, each with useful mappings only</vt:lpstr>
      <vt:lpstr>Create multiple page tables, each with useful mappings only</vt:lpstr>
      <vt:lpstr>Create multiple page tables, each with useful mappings only</vt:lpstr>
      <vt:lpstr>Create multiple page tables, each with useful mappings only</vt:lpstr>
      <vt:lpstr>Create multiple page tables, each with useful mappings only</vt:lpstr>
      <vt:lpstr>Multilevel page tables</vt:lpstr>
      <vt:lpstr>Multilevel page table logistics</vt:lpstr>
      <vt:lpstr>Multilevel page tables can keep nesting</vt:lpstr>
      <vt:lpstr>Intel Ice Lake (2019): 5 layers!!</vt:lpstr>
      <vt:lpstr>Check your understanding – multilevel page table</vt:lpstr>
      <vt:lpstr>Check your understanding – multilevel page table</vt:lpstr>
      <vt:lpstr>Additional optimization: large pages</vt:lpstr>
      <vt:lpstr>x86-64 allows multiple-sized pages: 4 KB</vt:lpstr>
      <vt:lpstr>x86-64 allows multiple-sized pages: 2 MB</vt:lpstr>
      <vt:lpstr>x86-64 allows multiple-sized pages: 1 GB</vt:lpstr>
      <vt:lpstr>Other data structures for paging</vt:lpstr>
      <vt:lpstr>Break + Question</vt:lpstr>
      <vt:lpstr>Break + Question</vt:lpstr>
      <vt:lpstr>Outline</vt:lpstr>
      <vt:lpstr>OS management of processes with paging</vt:lpstr>
      <vt:lpstr>Page faults enable lazy allocation and lazy loading</vt:lpstr>
      <vt:lpstr>Lazy loading in practice</vt:lpstr>
      <vt:lpstr>Extra features of lazy loading</vt:lpstr>
      <vt:lpstr>Lazy allocation via copy-on-write with Fork</vt:lpstr>
      <vt:lpstr>Lazy allocation via copy-on-write with Fork</vt:lpstr>
      <vt:lpstr>Virtual memory in practice</vt:lpstr>
      <vt:lpstr>pmap on emacs</vt:lpstr>
      <vt:lpstr>top has a column showing shared memory</vt:lpstr>
      <vt:lpstr>To see virtual memory info on Linux</vt:lpstr>
      <vt:lpstr>Requesting memory from the OS – brk()</vt:lpstr>
      <vt:lpstr>Modern requesting memory from the OS – mmap()</vt:lpstr>
      <vt:lpstr>Break + Consideration</vt:lpstr>
      <vt:lpstr>Break + Consideration</vt:lpstr>
      <vt:lpstr>Outline</vt:lpstr>
      <vt:lpstr>Memory Hierarchy</vt:lpstr>
      <vt:lpstr>The OS view on registers</vt:lpstr>
      <vt:lpstr>The OS view on caches</vt:lpstr>
      <vt:lpstr>The OS view on memory</vt:lpstr>
      <vt:lpstr>The OS view on disk</vt:lpstr>
      <vt:lpstr>Traditional hard disk drives (HDDs) use magnetic regions</vt:lpstr>
      <vt:lpstr>Solid state drives (SSDs) use flash memory</vt:lpstr>
      <vt:lpstr>Outline</vt:lpstr>
      <vt:lpstr>Motivation for swapping</vt:lpstr>
      <vt:lpstr>Locality of reference</vt:lpstr>
      <vt:lpstr>How swapping works</vt:lpstr>
      <vt:lpstr>Combination of swapping and paging</vt:lpstr>
      <vt:lpstr>Paging on Windows</vt:lpstr>
      <vt:lpstr>Mechanisms to support swapping</vt:lpstr>
      <vt:lpstr>Other bits in a page table entry</vt:lpstr>
      <vt:lpstr>Steps to a memory access with swapping</vt:lpstr>
      <vt:lpstr>Types of page faults</vt:lpstr>
      <vt:lpstr>Policies to determine swapping evictions</vt:lpstr>
      <vt:lpstr>When do we load in pages? (page selection)</vt:lpstr>
      <vt:lpstr>When do we swap out pages? (page replacement)</vt:lpstr>
      <vt:lpstr>Thrashing</vt:lpstr>
      <vt:lpstr>Outline</vt:lpstr>
      <vt:lpstr>Which page should be evicted?</vt:lpstr>
      <vt:lpstr>Optimal page replacement policy</vt:lpstr>
      <vt:lpstr>First-In-First-Out replacement policy</vt:lpstr>
      <vt:lpstr>Least Recently Used replacement policy</vt:lpstr>
      <vt:lpstr>Check your understanding – simple replacement policies</vt:lpstr>
      <vt:lpstr>Check your understanding – simple replacement policies</vt:lpstr>
      <vt:lpstr>Check your understanding – simple replacement policies</vt:lpstr>
      <vt:lpstr>Check your understanding – simple replacement policies</vt:lpstr>
      <vt:lpstr>Check your understanding – simple replacement policies</vt:lpstr>
      <vt:lpstr>Check your understanding – simple replacement policies</vt:lpstr>
      <vt:lpstr>Check your understanding – simple replacement policies</vt:lpstr>
      <vt:lpstr>Implementing LRU</vt:lpstr>
      <vt:lpstr>Clock algorithm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is actually used in real computers</vt:lpstr>
      <vt:lpstr>Improving clock algorithm access notion</vt:lpstr>
      <vt:lpstr>Improving clock algorithm evictions</vt:lpstr>
      <vt:lpstr>Outline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12: Swapping</dc:title>
  <dc:creator>Branden Ghena</dc:creator>
  <cp:lastModifiedBy>Branden Ghena</cp:lastModifiedBy>
  <cp:revision>86</cp:revision>
  <dcterms:created xsi:type="dcterms:W3CDTF">2020-10-24T18:56:03Z</dcterms:created>
  <dcterms:modified xsi:type="dcterms:W3CDTF">2022-05-17T14:06:48Z</dcterms:modified>
</cp:coreProperties>
</file>

<file path=docProps/thumbnail.jpeg>
</file>